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3" r:id="rId3"/>
    <p:sldId id="259" r:id="rId4"/>
    <p:sldId id="287" r:id="rId5"/>
    <p:sldId id="284" r:id="rId6"/>
    <p:sldId id="265" r:id="rId7"/>
    <p:sldId id="295" r:id="rId8"/>
    <p:sldId id="296" r:id="rId9"/>
    <p:sldId id="297" r:id="rId10"/>
    <p:sldId id="286" r:id="rId11"/>
    <p:sldId id="298" r:id="rId12"/>
    <p:sldId id="299" r:id="rId13"/>
    <p:sldId id="300" r:id="rId14"/>
    <p:sldId id="301" r:id="rId15"/>
    <p:sldId id="302" r:id="rId16"/>
    <p:sldId id="303" r:id="rId17"/>
    <p:sldId id="285" r:id="rId18"/>
    <p:sldId id="304" r:id="rId19"/>
    <p:sldId id="268" r:id="rId20"/>
    <p:sldId id="275" r:id="rId21"/>
    <p:sldId id="276" r:id="rId22"/>
    <p:sldId id="305" r:id="rId23"/>
    <p:sldId id="277" r:id="rId24"/>
    <p:sldId id="291" r:id="rId25"/>
    <p:sldId id="290" r:id="rId26"/>
    <p:sldId id="306" r:id="rId27"/>
    <p:sldId id="307" r:id="rId28"/>
    <p:sldId id="280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292" r:id="rId37"/>
    <p:sldId id="315" r:id="rId38"/>
    <p:sldId id="264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2127" autoAdjust="0"/>
  </p:normalViewPr>
  <p:slideViewPr>
    <p:cSldViewPr snapToGrid="0">
      <p:cViewPr varScale="1">
        <p:scale>
          <a:sx n="101" d="100"/>
          <a:sy n="101" d="100"/>
        </p:scale>
        <p:origin x="9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D2182-3F74-46BA-A910-3B7E9A542D7C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D05D9-CA5A-44E7-9ACB-05CE0F44C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13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cs-CZ" sz="1800" b="1" kern="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Přehled redukce provozu jednotlivých klinik FN Hradec Králové v prosinci 2023.</a:t>
            </a:r>
            <a:endParaRPr lang="cs-CZ" sz="1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interní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kardioangiologická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klinika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Redukce lůžkové kapacity z 69 na 30 lůžek. Redukce neakutních ambulancí. Omezení plánovaných příjmů.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Radiologická klinika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Zrušena všechna elektivní vyšetření tzn. t.č. cca 800 naplánovaných vyšetření.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Chirurgická klinika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Uzávěr jednoho lůžkového oddělení ze tří. Velká redukce poraden a operativy. Operace pouze akutní případy a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onkochirurgie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Porodnicko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gynekologická klinika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Zajištěním porodního sálu a nejakutnější gynekologie. Razantní redukce specializovaných ambulancí bude razantní včetně rizikové poradny pro těhotné.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KARIM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Redukce výpomoci ve službách na ostatních JIP. Redukce operačních výkonů.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Klinika infekčních nemocí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Redukce 9 lůžek standardního oddělení pro dospělé. Zůstává 6 covidových lůžek a 4 pro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necovidové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pacienty. Uzávěr 8 lůžek intermediálního oddělení. Zůstává 5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jipových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lůžek a 1 dětské. Jsou redukovány poradny. Je zachovaná akutní ambulance a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centrová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péče (hepatitidy, HIV poradna).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Nefrologická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klinika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Výrazné omezení poraden.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Klinika onkologie a radioterapie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Redukce lůžek o 1/3.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Ortopedická klinika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Pravděpodobně uzavření dětského oddělení, redukce všeobecného oddělení, prioritu mají zatím endoprotézy.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Klinika dětské chirurgie a traumatologie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Kompletní omezeni elektivní operativy. Uzávěr 10 standardních lůžek a 1 lůžka na JIP.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Neurologická klinika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Omezení personálu na ambulancích. Prodloužení čekací doby. Část měsíce uzavřené všeobecné a dětské oddělení.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Rehabilitační klinika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Úplný uzávěr lůžek od 8.12.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Neurochirurgická klinika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Uzávěr jednoho lůžkového oddělení (18 lůžek - 36 %). Uzávěr 1 operačního sálu ze 3. Odložení elektivních výkonů.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Dětská klinika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Víkendový provoz. Odborné poradny uzavřeny.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interní hematologická klinika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Redukce 50 % lůžek na jednom z oddělení. Ambulance s mírným omezením.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interní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gerontometabolická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klinika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Uzávěr 2 standardních oddělení (30 lůžek). Zůstává 38 standardních lůžek. Snížení počtu lékařů na oddělení. Omezení poraden.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Psychiatrická klinika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Uzávěr jednoho oddělení tzn. redukce lůžek asi na 60 %. Zrušeny všechny plánované hospitalizace.  Ambulantní provoz jen pro akutní pacienty. 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Klinika otorinolaryngologie a chirurgie hlavy a krku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Uzávěr oddělení pro dospělé. Redukce lůžek na dětském oddělení o 50 %.  Zrušena většina plánované operativy.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Celková redukce výuky a zrušení dovolených.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05D9-CA5A-44E7-9ACB-05CE0F44C55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642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ortopedie: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Každá stanice uzavírá 10 lůžek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Noční trauma směny oslabeny o 1 lékaře oproti normálu, občas jsou služby, kdy není atestovaný traumatolog (v traumacentru!!!)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Ortopedické služby ve všední dny pouze 1 lékař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Omezený provoz kontrolních trauma ambulancí (zda-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vůbec nějaký, zřejmě bude muset suplovat urgentní trauma ambulance)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Oslabený provoz ortopedických ambulancí (ortopedi pomáhají udržet provoz na traumatologii)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Traumatologie má 1 sál a pouze pro akutní výkony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 případě větších výkonů, které budou vyžadovat více jak 2 lékaře, zbývá v noci pouze 1 traumatolog pro ambulanci, urgent, oddělení, JIP a konzilia)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Ortopedie 2 sály ze 4  (záleží hodně na ARO)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Samozřejmě směnný provoz a zrušeny dovolené (ti co odmítli přesčasy)!!!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05D9-CA5A-44E7-9ACB-05CE0F44C55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801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ortopedie: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Každá stanice uzavírá 10 lůžek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Noční trauma směny oslabeny o 1 lékaře oproti normálu, občas jsou služby, kdy není atestovaný traumatolog (v traumacentru!!!)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Ortopedické služby ve všední dny pouze 1 lékař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Omezený provoz kontrolních trauma ambulancí (zda-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vůbec nějaký, zřejmě bude muset suplovat urgentní trauma ambulance)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Oslabený provoz ortopedických ambulancí (ortopedi pomáhají udržet provoz na traumatologii)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Traumatologie má 1 sál a pouze pro akutní výkony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 případě větších výkonů, které budou vyžadovat více jak 2 lékaře, zbývá v noci pouze 1 traumatolog pro ambulanci, urgent, oddělení, JIP a konzilia)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Ortopedie 2 sály ze 4  (záleží hodně na ARO)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Samozřejmě směnný provoz a zrušeny dovolené (ti co odmítli přesčasy)!!!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05D9-CA5A-44E7-9ACB-05CE0F44C55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18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ortopedie: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Každá stanice uzavírá 10 lůžek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Noční trauma směny oslabeny o 1 lékaře oproti normálu, občas jsou služby, kdy není atestovaný traumatolog (v traumacentru!!!)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Ortopedické služby ve všední dny pouze 1 lékař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Omezený provoz kontrolních trauma ambulancí (zda-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vůbec nějaký, zřejmě bude muset suplovat urgentní trauma ambulance)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Oslabený provoz ortopedických ambulancí (ortopedi pomáhají udržet provoz na traumatologii)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Traumatologie má 1 sál a pouze pro akutní výkony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 případě větších výkonů, které budou vyžadovat více jak 2 lékaře, zbývá v noci pouze 1 traumatolog pro ambulanci, urgent, oddělení, JIP a konzilia)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Ortopedie 2 sály ze 4  (záleží hodně na ARO)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Samozřejmě směnný provoz a zrušeny dovolené (ti co odmítli přesčasy)!!!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05D9-CA5A-44E7-9ACB-05CE0F44C55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774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ortopedie: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Každá stanice uzavírá 10 lůžek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Noční trauma směny oslabeny o 1 lékaře oproti normálu, občas jsou služby, kdy není atestovaný traumatolog (v traumacentru!!!)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Ortopedické služby ve všední dny pouze 1 lékař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Omezený provoz kontrolních trauma ambulancí (zda-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vůbec nějaký, zřejmě bude muset suplovat urgentní trauma ambulance)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Oslabený provoz ortopedických ambulancí (ortopedi pomáhají udržet provoz na traumatologii)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Traumatologie má 1 sál a pouze pro akutní výkony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 případě větších výkonů, které budou vyžadovat více jak 2 lékaře, zbývá v noci pouze 1 traumatolog pro ambulanci, urgent, oddělení, JIP a konzilia)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Ortopedie 2 sály ze 4  (záleží hodně na ARO)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Samozřejmě směnný provoz a zrušeny dovolené (ti co odmítli přesčasy)!!!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05D9-CA5A-44E7-9ACB-05CE0F44C55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816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Dětská chirurgie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drtivé většiny plánovaných výkonů.</a:t>
            </a: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Gynekologicko-porodnická klinika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 omezení</a:t>
            </a: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Neonatologie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ambulance a předporodních kurzů, prodloužení čekací doby na administrativu, možné uzavření části lůžkového fondu je v jednání.</a:t>
            </a: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Oční 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100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Omezení jakékoliv pohotovostní služby v rozmezí mimo standardní pracovní dobu (15:30-7:00h), přes den pouze akutní případy, chronické a jiné poradny budou výrazně omezeny event. zrušeny. Zachování lůžek a konziliární činnosti.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ORL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elektivních výkonů. Od pondělí do pátku v běžné pracovní době zachována pouze chronická ambulance, zrušení pohotovosti. O víkendu pohotovost pouze 4 hodiny denně. </a:t>
            </a: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Dětské oddělení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Provoz oddělení omezený na akutní péči, snížený počet personálu na oddělení, omezení plánovaných výkonů a hospitalizací, výrazné omezení provozu chronických ambulancí.</a:t>
            </a: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Infekce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Téměř úplné uzavření chronické ambulance a očkovacího centra (cca z 95 %, ponechání minima míst pro akutní pacienty), téměř úplné uzavření HIV ambulance (cca z 85 %). Všichni lékaři budou zajišťovat pouze akutní péči (lůžka, akutní ambulance).</a:t>
            </a: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Uzavření chronických ambulancí, snížení počtu personálu na oddělení, prodloužení čekací doby na vyšetření/ošetření/administrativní výkony.</a:t>
            </a: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Neurologie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Omezení personálního obsazení, prodloužení čekací doby na vyšetření/ošetření.</a:t>
            </a: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Onkologie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 omezení</a:t>
            </a: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Ortopedie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Omezení plánovaných výkonů. Další omezování péče včetně možného omezení lůžkového fondu či veškeré péče mimo běžnou pracovní dobu je t.č. v jednání.</a:t>
            </a: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Plastická chirurgie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 omezení</a:t>
            </a: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Radiologie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Omezení plánovaných vyšetření v odpoledních hodinách. Omezení provozu MR o víkendech.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05D9-CA5A-44E7-9ACB-05CE0F44C55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801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kardiologie (pres 90% </a:t>
            </a:r>
            <a:r>
              <a:rPr lang="cs-CZ" dirty="0" err="1"/>
              <a:t>vypovedi</a:t>
            </a:r>
            <a:r>
              <a:rPr lang="cs-CZ" dirty="0"/>
              <a:t>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omezeni </a:t>
            </a:r>
            <a:r>
              <a:rPr lang="cs-CZ" dirty="0" err="1"/>
              <a:t>kardioambulance</a:t>
            </a:r>
            <a:r>
              <a:rPr lang="cs-CZ" dirty="0"/>
              <a:t>- </a:t>
            </a:r>
            <a:r>
              <a:rPr lang="cs-CZ" dirty="0" err="1"/>
              <a:t>zrusen</a:t>
            </a:r>
            <a:r>
              <a:rPr lang="cs-CZ" dirty="0"/>
              <a:t> </a:t>
            </a:r>
            <a:r>
              <a:rPr lang="cs-CZ" dirty="0" err="1"/>
              <a:t>stacionar</a:t>
            </a:r>
            <a:r>
              <a:rPr lang="cs-CZ" dirty="0"/>
              <a:t>- v </a:t>
            </a:r>
            <a:r>
              <a:rPr lang="cs-CZ" dirty="0" err="1"/>
              <a:t>druhe</a:t>
            </a:r>
            <a:r>
              <a:rPr lang="cs-CZ" dirty="0"/>
              <a:t> </a:t>
            </a:r>
            <a:r>
              <a:rPr lang="cs-CZ" dirty="0" err="1"/>
              <a:t>puli</a:t>
            </a:r>
            <a:r>
              <a:rPr lang="cs-CZ" dirty="0"/>
              <a:t> </a:t>
            </a:r>
            <a:r>
              <a:rPr lang="cs-CZ" dirty="0" err="1"/>
              <a:t>uzavrena</a:t>
            </a:r>
            <a:r>
              <a:rPr lang="cs-CZ" dirty="0"/>
              <a:t> 1 </a:t>
            </a:r>
            <a:r>
              <a:rPr lang="cs-CZ" dirty="0" err="1"/>
              <a:t>luzkove</a:t>
            </a:r>
            <a:r>
              <a:rPr lang="cs-CZ" dirty="0"/>
              <a:t> </a:t>
            </a:r>
            <a:r>
              <a:rPr lang="cs-CZ" dirty="0" err="1"/>
              <a:t>odd</a:t>
            </a:r>
            <a:r>
              <a:rPr lang="cs-CZ" dirty="0"/>
              <a:t>- k </a:t>
            </a:r>
            <a:r>
              <a:rPr lang="cs-CZ" dirty="0" err="1"/>
              <a:t>udrzeni</a:t>
            </a:r>
            <a:r>
              <a:rPr lang="cs-CZ" dirty="0"/>
              <a:t> "provozu" budou </a:t>
            </a:r>
            <a:r>
              <a:rPr lang="cs-CZ" dirty="0" err="1"/>
              <a:t>lekari</a:t>
            </a:r>
            <a:r>
              <a:rPr lang="cs-CZ" dirty="0"/>
              <a:t> na vice </a:t>
            </a:r>
            <a:r>
              <a:rPr lang="cs-CZ" dirty="0" err="1"/>
              <a:t>pozicich</a:t>
            </a:r>
            <a:r>
              <a:rPr lang="cs-CZ" dirty="0"/>
              <a:t> - </a:t>
            </a:r>
            <a:r>
              <a:rPr lang="cs-CZ" dirty="0" err="1"/>
              <a:t>napr</a:t>
            </a:r>
            <a:r>
              <a:rPr lang="cs-CZ" dirty="0"/>
              <a:t>. ECHO + konsilia, JIP + </a:t>
            </a:r>
            <a:r>
              <a:rPr lang="cs-CZ" dirty="0" err="1"/>
              <a:t>vypomoc</a:t>
            </a:r>
            <a:r>
              <a:rPr lang="cs-CZ" dirty="0"/>
              <a:t> </a:t>
            </a:r>
            <a:r>
              <a:rPr lang="cs-CZ" dirty="0" err="1"/>
              <a:t>ns</a:t>
            </a:r>
            <a:r>
              <a:rPr lang="cs-CZ" dirty="0"/>
              <a:t> odd., JIP + </a:t>
            </a:r>
            <a:r>
              <a:rPr lang="cs-CZ" dirty="0" err="1"/>
              <a:t>konsilia.l</a:t>
            </a:r>
            <a:r>
              <a:rPr lang="cs-CZ" dirty="0"/>
              <a:t>, atd..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Klinika anesteziologie, resuscitace a intenzivní medicíny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kombinace 24 a 8 hodinových směn do výše konta pracovní doby pro měsíc prosinec (152 hodin)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omezení ambulantního provozu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provoz na ICU omezen ve druhé polovině měsíce až na polovinu (běžná situace v 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necovidových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vánočních obdobích)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 poskytování anesteziologických služeb k dispozici cca polovina běžného počtu (tedy redukce elektivních anestezií o cca polovinu)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Kardiovaskulární oddělení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omezení ambulantního provozu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zrušen stacionář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 druhé půli měsíce uzavření jedné lůžkové stanice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 udržení provozu kumulace více funkcí u jednoho lékaře (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ECHO+konzilia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JIP+oddělení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JIP+konzilia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atd.)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05D9-CA5A-44E7-9ACB-05CE0F44C55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062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Klinika úrazové chirurgie a ortopedie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zrušení většiny elektivních operací, ponecháno prakticky jen několik TEP v úvodu měsíce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zrušení většiny plánovaných ambulancí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Ústav radiodiagnostický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rušení plánovaných zobrazovacích vyšetření (stále v běhu) – již nyní stovky výkonů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významné riziko zásahu i do akutního provozu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Klinika infekčního lékařství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redukce ambulantního provozu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redukce provozu naráží na stoupající počet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COVIDových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pacientů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Klinika dětského lékařství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standardní oddělení bez omezení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dětská intenzivní péče – redukce lůžek z 12 na 8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Chirurgická klinika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zrušení elektivních výkonů, ponechána pouze onkologická operativa a akutní operativa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redukce ambulantního provozu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Oddělení plicních nemocí a tuberkulózy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zrušená všeobecná plicní ambulance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omezení bronchoskopických výkonů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omezení diagnostiky poruch dýchání ve spánku, nastavování CPAP, domácí oxygenoterapie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05D9-CA5A-44E7-9ACB-05CE0F44C55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03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99122-09E3-0FB0-2CC0-FFCBCFFDF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614C1E-DC10-6F26-A799-579600CE6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65759A-B813-4105-A374-B3795E51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641-C3F7-40E4-9C4E-8CE6BF3278E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C09959-4DFD-CE6F-4090-64F2F7CE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737E9D-9D52-52BE-A0F2-BC73A45C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50F3-46FA-4C2C-BC33-343D16F96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18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D8EF72-8989-24A9-3579-9500A139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138EFB0-4D72-83A9-67D0-1EB80ABE9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279D1F-FCCB-C049-3894-F37206E8A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641-C3F7-40E4-9C4E-8CE6BF3278E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88D1C-4C57-280C-ABFB-3C98526BF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861FA1-75AA-3C51-7BCD-F15665FD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50F3-46FA-4C2C-BC33-343D16F96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99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2EC4B6B-1236-4BB1-6DF4-BDB6CFC28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352719-EF2A-1B4D-896C-BE64DCC2D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A0A03F-CBE1-8676-5A0C-7BB96948B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641-C3F7-40E4-9C4E-8CE6BF3278E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CAEB1F-B0AB-8EA5-6137-D43C6C15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C6EC69-4B8F-76E9-3858-11A35097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50F3-46FA-4C2C-BC33-343D16F96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53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34405-415E-791E-BABE-34697ECF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389071-F063-DACD-8607-A4E42AF4D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A8A49D-FBD0-E109-9B3D-39CFAF82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641-C3F7-40E4-9C4E-8CE6BF3278E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4C7E43-728C-09DF-6023-FDF0753F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EA6457-9666-750E-50A2-2F09CE5F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50F3-46FA-4C2C-BC33-343D16F96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19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376815-F4C8-F9B6-A7D7-A48117CE2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D8E09A-D967-10AF-A501-61A64A445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DA43E8-B837-3E40-3C7A-4D1BF8331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641-C3F7-40E4-9C4E-8CE6BF3278E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0F3C18-37A3-2339-CA1C-61518447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F33CC8-968E-F390-5D4F-95DA21C15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50F3-46FA-4C2C-BC33-343D16F96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81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7BACB-24D0-9E22-3455-AB713504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B84A9E-5C51-8AB1-4F92-A6F6AA0FF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56EBC3-B0B4-C1EC-D563-BC70AC084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1DAEBD-CDDB-3CB0-008C-3B7DAAB7B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641-C3F7-40E4-9C4E-8CE6BF3278E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708C8F-57E5-5B3F-7AD4-3650C4449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2EB809-8F7A-D985-1131-77C7BE24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50F3-46FA-4C2C-BC33-343D16F96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75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96207-64FC-F68A-1B4B-46F612A59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832044-FA05-0239-F1A1-0BA159C74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C458D9B-903F-91B4-E638-91F019C4D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2369671-7C15-5483-BFA8-39AF69A3D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6501440-01F9-B308-8646-1023C774E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781A153-FDBE-5023-5E23-CBC8D5124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641-C3F7-40E4-9C4E-8CE6BF3278E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1654819-5791-E5F8-7380-74BA6294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C799293-6AD9-63C6-6960-3970E3F4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50F3-46FA-4C2C-BC33-343D16F96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35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8D7916-5D58-525E-6107-FC819DF4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A42F5B-27DB-599D-9F6C-686E2411B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641-C3F7-40E4-9C4E-8CE6BF3278E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37BF85-6A5B-06D0-D0C4-8A132451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D75962F-D08E-FE83-432C-CA20F34E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50F3-46FA-4C2C-BC33-343D16F96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9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4A18036-13FE-7052-28FC-4CCF83AE4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641-C3F7-40E4-9C4E-8CE6BF3278E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02148F6-074A-DF9F-4463-2103A4155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797442-735D-B45E-5BCD-49CEAD20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50F3-46FA-4C2C-BC33-343D16F96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56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86AF7-4C88-1397-C0A8-573F8F8F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8B169D-70F6-181A-5382-2C7128D2F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FE36CF-AA10-4235-7B64-E553B8235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765365-32C9-FAEE-A854-945AC96D9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641-C3F7-40E4-9C4E-8CE6BF3278E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4F6C2C-0A49-C68B-4D66-3C51B673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EAB488-60B4-A6A7-C4F4-F08F517D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50F3-46FA-4C2C-BC33-343D16F96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64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424FE-7543-19C2-81EC-346E44629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B386638-B794-FBFB-ABB7-0BDE0DABA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9E7426-4864-6AA4-A933-ACBA6C3B7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43ACF9-6428-6649-EFD3-210EEFC8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641-C3F7-40E4-9C4E-8CE6BF3278E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591543-3876-8897-8000-F5E45D4E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C65209-4CA5-4C15-DD8E-15E032F86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50F3-46FA-4C2C-BC33-343D16F96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46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FB86D0F-F28F-3DF9-182E-7C09B44A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2E268D-548E-D25D-C6CE-37C316E02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C7311E-E397-766F-4BA7-0BD9453A8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C1641-C3F7-40E4-9C4E-8CE6BF3278EE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61AD92-ACF7-C88D-80E3-96B285549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E7E187-73FE-E1E2-2C0C-AAE8811E8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D50F3-46FA-4C2C-BC33-343D16F96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11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A44C1D-C961-A36C-B2A6-1F4ED81FB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098" y="1106034"/>
            <a:ext cx="5019074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5400"/>
              <a:t>Omezení provoz nemocnic - Detailní report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CE397F-D0CC-9E3F-70E0-9952A63B8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24" y="4872922"/>
            <a:ext cx="5013698" cy="1208141"/>
          </a:xfrm>
        </p:spPr>
        <p:txBody>
          <a:bodyPr>
            <a:normAutofit/>
          </a:bodyPr>
          <a:lstStyle/>
          <a:p>
            <a:pPr algn="l"/>
            <a:r>
              <a:rPr lang="cs-CZ" sz="2800"/>
              <a:t>Monika Hilšerová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Může jít o obrázek slow loris a textu">
            <a:extLst>
              <a:ext uri="{FF2B5EF4-FFF2-40B4-BE49-F238E27FC236}">
                <a16:creationId xmlns:a16="http://schemas.microsoft.com/office/drawing/2014/main" id="{ED112233-888A-AE80-303A-935D5511E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4" b="16283"/>
          <a:stretch/>
        </p:blipFill>
        <p:spPr bwMode="auto">
          <a:xfrm>
            <a:off x="6994071" y="161926"/>
            <a:ext cx="470883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Může jít o obrázek text">
            <a:extLst>
              <a:ext uri="{FF2B5EF4-FFF2-40B4-BE49-F238E27FC236}">
                <a16:creationId xmlns:a16="http://schemas.microsoft.com/office/drawing/2014/main" id="{33FA618C-4BBE-B9E8-7F49-267D2B0EE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r="1103" b="1"/>
          <a:stretch/>
        </p:blipFill>
        <p:spPr bwMode="auto">
          <a:xfrm>
            <a:off x="6994071" y="3943501"/>
            <a:ext cx="4708833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F19A00E6-FD70-5493-12A1-1E646982E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7" y="1690688"/>
            <a:ext cx="11856108" cy="4695598"/>
          </a:xfrm>
        </p:spPr>
      </p:pic>
      <p:pic>
        <p:nvPicPr>
          <p:cNvPr id="3" name="Obrázek 2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F908F5E6-D4B4-CF4D-2A8F-DC3167A8C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810303D-179B-9466-4A87-189CC1D9E1B5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Pardubice</a:t>
            </a:r>
          </a:p>
        </p:txBody>
      </p:sp>
    </p:spTree>
    <p:extLst>
      <p:ext uri="{BB962C8B-B14F-4D97-AF65-F5344CB8AC3E}">
        <p14:creationId xmlns:p14="http://schemas.microsoft.com/office/powerpoint/2010/main" val="7317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F908F5E6-D4B4-CF4D-2A8F-DC3167A8C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810303D-179B-9466-4A87-189CC1D9E1B5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Svitavy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70A821C3-CA75-3099-4567-43B5A9116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cs-CZ" sz="2400" dirty="0"/>
              <a:t>od 1.12.2023 </a:t>
            </a:r>
            <a:r>
              <a:rPr lang="cs-CZ" sz="2400" b="1" dirty="0"/>
              <a:t>uzavírá</a:t>
            </a:r>
            <a:r>
              <a:rPr lang="cs-CZ" sz="2400" dirty="0"/>
              <a:t> chirurgické, urologické a ORL lůžkové oddělení. </a:t>
            </a:r>
          </a:p>
          <a:p>
            <a:r>
              <a:rPr lang="cs-CZ" sz="2400" dirty="0"/>
              <a:t>Budou fungovat jen ambulance 7:00 - 15:30. </a:t>
            </a:r>
          </a:p>
          <a:p>
            <a:r>
              <a:rPr lang="cs-CZ" sz="2400" dirty="0"/>
              <a:t>Péči přebírají nemocnice v Litomyšli a Ústí nad Orlicí, kam bude přesměrován i personál uzavřených oddělení. </a:t>
            </a:r>
          </a:p>
        </p:txBody>
      </p:sp>
      <p:pic>
        <p:nvPicPr>
          <p:cNvPr id="8" name="Obrázek 7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CB7A3F2C-661C-5819-03B4-91612E5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2864378"/>
            <a:ext cx="4142232" cy="20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89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F908F5E6-D4B4-CF4D-2A8F-DC3167A8C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810303D-179B-9466-4A87-189CC1D9E1B5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Uherské Hradiště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03ED0C5-72B7-47DF-297A-0DFCC8008D4F}"/>
              </a:ext>
            </a:extLst>
          </p:cNvPr>
          <p:cNvSpPr txBox="1">
            <a:spLocks/>
          </p:cNvSpPr>
          <p:nvPr/>
        </p:nvSpPr>
        <p:spPr>
          <a:xfrm>
            <a:off x="838200" y="1074057"/>
            <a:ext cx="6176569" cy="50074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1800" b="1" dirty="0">
              <a:ea typeface="Calibri"/>
              <a:cs typeface="Calibri"/>
            </a:endParaRPr>
          </a:p>
          <a:p>
            <a:r>
              <a:rPr lang="cs-CZ" sz="1800" b="1" dirty="0">
                <a:ea typeface="Calibri"/>
                <a:cs typeface="Calibri"/>
              </a:rPr>
              <a:t>Plicní oddělení</a:t>
            </a:r>
            <a:endParaRPr lang="cs-CZ" sz="1800" dirty="0">
              <a:ea typeface="Calibri"/>
              <a:cs typeface="Calibri"/>
            </a:endParaRPr>
          </a:p>
          <a:p>
            <a:pPr lvl="1"/>
            <a:r>
              <a:rPr lang="cs-CZ" sz="1800" dirty="0">
                <a:ea typeface="Calibri"/>
                <a:cs typeface="Calibri"/>
              </a:rPr>
              <a:t>Uzavření alergologické a spánkové ambulance</a:t>
            </a:r>
          </a:p>
          <a:p>
            <a:r>
              <a:rPr lang="cs-CZ" sz="1800" b="1" dirty="0">
                <a:ea typeface="Calibri"/>
                <a:cs typeface="Calibri"/>
              </a:rPr>
              <a:t>Interní oddělení</a:t>
            </a:r>
            <a:endParaRPr lang="cs-CZ" sz="1800" dirty="0">
              <a:ea typeface="Calibri"/>
              <a:cs typeface="Calibri"/>
            </a:endParaRPr>
          </a:p>
          <a:p>
            <a:pPr lvl="1"/>
            <a:r>
              <a:rPr lang="cs-CZ" sz="1800" dirty="0">
                <a:ea typeface="Calibri"/>
                <a:cs typeface="Calibri"/>
              </a:rPr>
              <a:t>Zatím bez omezení, ale při jakémkoliv výpadku lékaře z rozpisu práce dochází ke zhroucení celého rozpisu práce</a:t>
            </a:r>
          </a:p>
          <a:p>
            <a:r>
              <a:rPr lang="cs-CZ" sz="1800" b="1" dirty="0">
                <a:ea typeface="Calibri"/>
                <a:cs typeface="Calibri"/>
              </a:rPr>
              <a:t>Neurologické oddělení</a:t>
            </a:r>
            <a:endParaRPr lang="cs-CZ" sz="1800" dirty="0">
              <a:ea typeface="Calibri"/>
              <a:cs typeface="Calibri"/>
            </a:endParaRPr>
          </a:p>
          <a:p>
            <a:pPr lvl="1"/>
            <a:r>
              <a:rPr lang="cs-CZ" sz="1800" dirty="0">
                <a:ea typeface="Calibri"/>
                <a:cs typeface="Calibri"/>
              </a:rPr>
              <a:t>Zrušení plánovaných ambulantních kontrol zatím v prosinci</a:t>
            </a:r>
          </a:p>
          <a:p>
            <a:r>
              <a:rPr lang="cs-CZ" sz="1800" b="1" dirty="0">
                <a:ea typeface="Calibri"/>
                <a:cs typeface="Calibri"/>
              </a:rPr>
              <a:t>Dětské oddělení</a:t>
            </a:r>
            <a:endParaRPr lang="cs-CZ" sz="1800" dirty="0">
              <a:ea typeface="Calibri"/>
              <a:cs typeface="Calibri"/>
            </a:endParaRPr>
          </a:p>
          <a:p>
            <a:pPr lvl="1"/>
            <a:r>
              <a:rPr lang="cs-CZ" sz="1800" dirty="0">
                <a:ea typeface="Calibri"/>
                <a:cs typeface="Calibri"/>
              </a:rPr>
              <a:t>Omezení provozu kardiologické ambulance</a:t>
            </a:r>
          </a:p>
          <a:p>
            <a:r>
              <a:rPr lang="cs-CZ" sz="1800" b="1" dirty="0">
                <a:ea typeface="Calibri"/>
                <a:cs typeface="Calibri"/>
              </a:rPr>
              <a:t>Infekční oddělení</a:t>
            </a:r>
            <a:r>
              <a:rPr lang="cs-CZ" sz="1800" dirty="0">
                <a:ea typeface="Calibri"/>
                <a:cs typeface="Calibri"/>
              </a:rPr>
              <a:t> – jediné infekční oddělení v celém Zlínském kraji</a:t>
            </a:r>
          </a:p>
          <a:p>
            <a:pPr lvl="1"/>
            <a:r>
              <a:rPr lang="cs-CZ" sz="1800" dirty="0">
                <a:ea typeface="Calibri"/>
                <a:cs typeface="Calibri"/>
              </a:rPr>
              <a:t>Redukce počtu lůžek z 30 na 15</a:t>
            </a:r>
          </a:p>
          <a:p>
            <a:r>
              <a:rPr lang="cs-CZ" sz="1800" b="1" dirty="0">
                <a:ea typeface="Calibri"/>
                <a:cs typeface="Calibri"/>
              </a:rPr>
              <a:t>LSPP </a:t>
            </a:r>
            <a:endParaRPr lang="cs-CZ" sz="1800" dirty="0">
              <a:ea typeface="Calibri"/>
              <a:cs typeface="Calibri"/>
            </a:endParaRPr>
          </a:p>
          <a:p>
            <a:pPr lvl="1"/>
            <a:r>
              <a:rPr lang="cs-CZ" sz="1800" dirty="0">
                <a:ea typeface="Calibri"/>
                <a:cs typeface="Calibri"/>
              </a:rPr>
              <a:t>Jsou pokryty pouze první dva víkendy v prosinci, jinak je prakticky zrušena</a:t>
            </a:r>
          </a:p>
          <a:p>
            <a:r>
              <a:rPr lang="cs-CZ" sz="1800" b="1" dirty="0">
                <a:ea typeface="Calibri"/>
                <a:cs typeface="Calibri"/>
              </a:rPr>
              <a:t>Dětská pohotovost</a:t>
            </a:r>
            <a:endParaRPr lang="cs-CZ" sz="1800" dirty="0">
              <a:ea typeface="Calibri"/>
              <a:cs typeface="Calibri"/>
            </a:endParaRPr>
          </a:p>
          <a:p>
            <a:pPr lvl="1"/>
            <a:r>
              <a:rPr lang="cs-CZ" sz="1800" dirty="0">
                <a:ea typeface="Calibri"/>
                <a:cs typeface="Calibri"/>
              </a:rPr>
              <a:t>Je v plánu její zrušení, ale není to ještě definitivní stanovisko</a:t>
            </a:r>
          </a:p>
          <a:p>
            <a:endParaRPr lang="cs-CZ" sz="1800" dirty="0">
              <a:ea typeface="Calibri"/>
              <a:cs typeface="Calibri"/>
            </a:endParaRPr>
          </a:p>
        </p:txBody>
      </p:sp>
      <p:pic>
        <p:nvPicPr>
          <p:cNvPr id="9" name="Obrázek 8" descr="Obsah obrázku text, snímek obrazovky, číslo, displej&#10;&#10;Popis byl vytvořen automaticky">
            <a:extLst>
              <a:ext uri="{FF2B5EF4-FFF2-40B4-BE49-F238E27FC236}">
                <a16:creationId xmlns:a16="http://schemas.microsoft.com/office/drawing/2014/main" id="{AAB00E0A-DDB2-48F7-ACF9-ABBB13B18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69" y="2507776"/>
            <a:ext cx="4996257" cy="213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94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F908F5E6-D4B4-CF4D-2A8F-DC3167A8C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810303D-179B-9466-4A87-189CC1D9E1B5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Uherské Hradiště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03ED0C5-72B7-47DF-297A-0DFCC8008D4F}"/>
              </a:ext>
            </a:extLst>
          </p:cNvPr>
          <p:cNvSpPr txBox="1">
            <a:spLocks/>
          </p:cNvSpPr>
          <p:nvPr/>
        </p:nvSpPr>
        <p:spPr>
          <a:xfrm>
            <a:off x="838200" y="1074057"/>
            <a:ext cx="10972799" cy="5007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dirty="0">
                <a:ea typeface="Calibri"/>
                <a:cs typeface="Calibri"/>
              </a:rPr>
              <a:t>U chirurgických oddělení je snaha redukovat elektivní operativu v první polovině prosince co nejméně a druhou nějak přetrpět.</a:t>
            </a:r>
            <a:endParaRPr lang="cs-CZ" sz="1700" b="1" dirty="0">
              <a:ea typeface="Calibri"/>
              <a:cs typeface="Calibri"/>
            </a:endParaRPr>
          </a:p>
          <a:p>
            <a:r>
              <a:rPr lang="cs-CZ" sz="1700" b="1" dirty="0">
                <a:ea typeface="Calibri"/>
                <a:cs typeface="Calibri"/>
              </a:rPr>
              <a:t>Gynekologické oddělení</a:t>
            </a:r>
            <a:endParaRPr lang="cs-CZ" sz="1700" dirty="0">
              <a:ea typeface="Calibri"/>
              <a:cs typeface="Calibri"/>
            </a:endParaRPr>
          </a:p>
          <a:p>
            <a:pPr lvl="1"/>
            <a:r>
              <a:rPr lang="cs-CZ" sz="1700" dirty="0">
                <a:ea typeface="Calibri"/>
                <a:cs typeface="Calibri"/>
              </a:rPr>
              <a:t>Zrušení elektivní operativy</a:t>
            </a:r>
            <a:endParaRPr lang="en-US" sz="1700" dirty="0">
              <a:ea typeface="Calibri"/>
              <a:cs typeface="Calibri"/>
            </a:endParaRPr>
          </a:p>
          <a:p>
            <a:r>
              <a:rPr lang="cs-CZ" sz="1700" b="1" dirty="0">
                <a:ea typeface="Calibri"/>
                <a:cs typeface="Calibri"/>
              </a:rPr>
              <a:t>Ortopedické oddělení</a:t>
            </a:r>
            <a:endParaRPr lang="cs-CZ" sz="1700" dirty="0">
              <a:ea typeface="Calibri"/>
              <a:cs typeface="Calibri"/>
            </a:endParaRPr>
          </a:p>
          <a:p>
            <a:pPr lvl="1"/>
            <a:r>
              <a:rPr lang="cs-CZ" sz="1700" dirty="0">
                <a:ea typeface="Calibri"/>
                <a:cs typeface="Calibri"/>
              </a:rPr>
              <a:t>Redukce elektivní operativy</a:t>
            </a:r>
            <a:endParaRPr lang="en-US" sz="1700" dirty="0">
              <a:ea typeface="Calibri"/>
              <a:cs typeface="Calibri"/>
            </a:endParaRPr>
          </a:p>
          <a:p>
            <a:r>
              <a:rPr lang="cs-CZ" sz="1700" b="1" dirty="0">
                <a:ea typeface="Calibri"/>
                <a:cs typeface="Calibri"/>
              </a:rPr>
              <a:t>Chirurgické + traumatologické oddělení</a:t>
            </a:r>
            <a:endParaRPr lang="cs-CZ" sz="1700" dirty="0">
              <a:ea typeface="Calibri"/>
              <a:cs typeface="Calibri"/>
            </a:endParaRPr>
          </a:p>
          <a:p>
            <a:pPr lvl="1"/>
            <a:r>
              <a:rPr lang="cs-CZ" sz="1700" dirty="0">
                <a:ea typeface="Calibri"/>
                <a:cs typeface="Calibri"/>
              </a:rPr>
              <a:t>Zatím bez plánu omezení péče, ale s ohledem na množství výpovědí na tomto oddělení k redukci zcela určitě dojde</a:t>
            </a:r>
            <a:endParaRPr lang="en-US" sz="1700" dirty="0">
              <a:ea typeface="Calibri"/>
              <a:cs typeface="Calibri"/>
            </a:endParaRPr>
          </a:p>
          <a:p>
            <a:r>
              <a:rPr lang="cs-CZ" sz="1700" b="1" dirty="0">
                <a:ea typeface="Calibri"/>
                <a:cs typeface="Calibri"/>
              </a:rPr>
              <a:t>ARO</a:t>
            </a:r>
            <a:endParaRPr lang="cs-CZ" sz="1700" dirty="0">
              <a:ea typeface="Calibri"/>
              <a:cs typeface="Calibri"/>
            </a:endParaRPr>
          </a:p>
          <a:p>
            <a:pPr lvl="1"/>
            <a:r>
              <a:rPr lang="cs-CZ" sz="1700" dirty="0">
                <a:ea typeface="Calibri"/>
                <a:cs typeface="Calibri"/>
              </a:rPr>
              <a:t>Od druhé poloviny prosince redukce lůžek na multioborové JIP sloužící pro všechny chirurgické obory z 12 na 6 lůžek, nebude možné pokrýt jednu ze 3 služeb, tudíž jedna bude zrušena a o zbylá lůžka na JIP se budou starat od 19:00 lékaři mající směnu na ARO</a:t>
            </a:r>
          </a:p>
          <a:p>
            <a:pPr lvl="1"/>
            <a:r>
              <a:rPr lang="cs-CZ" sz="1700" dirty="0">
                <a:ea typeface="Calibri"/>
                <a:cs typeface="Calibri"/>
              </a:rPr>
              <a:t>Tím pádem dojde ve druhé polovině prosince k paralyzaci i akutní péče mimo běžnou pracovní dobu</a:t>
            </a:r>
            <a:endParaRPr lang="cs-CZ" sz="1700" dirty="0"/>
          </a:p>
          <a:p>
            <a:endParaRPr lang="cs-CZ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9742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F908F5E6-D4B4-CF4D-2A8F-DC3167A8C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810303D-179B-9466-4A87-189CC1D9E1B5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Příbram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03ED0C5-72B7-47DF-297A-0DFCC8008D4F}"/>
              </a:ext>
            </a:extLst>
          </p:cNvPr>
          <p:cNvSpPr txBox="1">
            <a:spLocks/>
          </p:cNvSpPr>
          <p:nvPr/>
        </p:nvSpPr>
        <p:spPr>
          <a:xfrm>
            <a:off x="838200" y="1074057"/>
            <a:ext cx="10972799" cy="5007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ea typeface="Calibri"/>
              <a:cs typeface="Calibri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C9783AD-A288-2CC9-E8E7-D925AE5A10E9}"/>
              </a:ext>
            </a:extLst>
          </p:cNvPr>
          <p:cNvSpPr txBox="1"/>
          <p:nvPr/>
        </p:nvSpPr>
        <p:spPr>
          <a:xfrm>
            <a:off x="1098403" y="848478"/>
            <a:ext cx="7467601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b="1" dirty="0"/>
              <a:t>Gynekologie</a:t>
            </a:r>
            <a:r>
              <a:rPr lang="cs-CZ" dirty="0"/>
              <a:t> - 50% operativy, jednodenní </a:t>
            </a:r>
            <a:r>
              <a:rPr lang="cs-CZ" dirty="0" err="1"/>
              <a:t>chir</a:t>
            </a:r>
            <a:r>
              <a:rPr lang="cs-CZ" dirty="0"/>
              <a:t>. 70%, uzavření některých ambulancí</a:t>
            </a:r>
          </a:p>
          <a:p>
            <a:pPr lvl="0"/>
            <a:endParaRPr lang="cs-CZ" dirty="0"/>
          </a:p>
          <a:p>
            <a:r>
              <a:rPr lang="cs-CZ" b="1" dirty="0"/>
              <a:t>Urologie</a:t>
            </a:r>
            <a:r>
              <a:rPr lang="cs-CZ" dirty="0"/>
              <a:t> - v týdnu minus 1 lékař, ve svátky mínus 2 lékaři </a:t>
            </a:r>
          </a:p>
          <a:p>
            <a:endParaRPr lang="cs-CZ" dirty="0"/>
          </a:p>
          <a:p>
            <a:r>
              <a:rPr lang="cs-CZ" b="1" dirty="0"/>
              <a:t>Chirurgie</a:t>
            </a:r>
            <a:r>
              <a:rPr lang="cs-CZ" dirty="0"/>
              <a:t> - omezení provozu chirurgických poraden </a:t>
            </a:r>
          </a:p>
          <a:p>
            <a:endParaRPr lang="cs-CZ" dirty="0"/>
          </a:p>
          <a:p>
            <a:r>
              <a:rPr lang="cs-CZ" b="1" dirty="0"/>
              <a:t>Neurologie</a:t>
            </a:r>
            <a:r>
              <a:rPr lang="cs-CZ" dirty="0"/>
              <a:t> - omezení ambulantního provozu </a:t>
            </a:r>
          </a:p>
          <a:p>
            <a:endParaRPr lang="cs-CZ" dirty="0"/>
          </a:p>
          <a:p>
            <a:r>
              <a:rPr lang="cs-CZ" b="1" dirty="0"/>
              <a:t>Pediatrie</a:t>
            </a:r>
            <a:r>
              <a:rPr lang="cs-CZ" dirty="0"/>
              <a:t> - uzavřené ambulance PLDD, poradny, akutní </a:t>
            </a:r>
            <a:r>
              <a:rPr lang="cs-CZ" dirty="0" err="1"/>
              <a:t>amb</a:t>
            </a:r>
            <a:r>
              <a:rPr lang="cs-CZ" dirty="0"/>
              <a:t>. a odd. víkendový provoz</a:t>
            </a:r>
          </a:p>
          <a:p>
            <a:endParaRPr lang="cs-CZ" dirty="0"/>
          </a:p>
          <a:p>
            <a:r>
              <a:rPr lang="cs-CZ" b="1" dirty="0"/>
              <a:t>Radiologie</a:t>
            </a:r>
            <a:r>
              <a:rPr lang="cs-CZ" dirty="0"/>
              <a:t> - omezí vyš. MR, objednávky na poslední 2 týdny zrušeny, zpomalí popisy </a:t>
            </a:r>
          </a:p>
          <a:p>
            <a:endParaRPr lang="cs-CZ" dirty="0"/>
          </a:p>
          <a:p>
            <a:r>
              <a:rPr lang="cs-CZ" b="1" dirty="0"/>
              <a:t>Interna, Gastroenterologie </a:t>
            </a:r>
            <a:r>
              <a:rPr lang="cs-CZ" dirty="0"/>
              <a:t>- provoz na hranici zvládnutelnosti dlouhodobě</a:t>
            </a:r>
            <a:endParaRPr lang="en-US" dirty="0"/>
          </a:p>
          <a:p>
            <a:endParaRPr lang="en-US" dirty="0"/>
          </a:p>
          <a:p>
            <a:r>
              <a:rPr lang="cs-CZ" dirty="0"/>
              <a:t>- bez možnosti vybrat dovolenou na většině oddělení </a:t>
            </a:r>
          </a:p>
          <a:p>
            <a:endParaRPr lang="en-US" dirty="0"/>
          </a:p>
          <a:p>
            <a:r>
              <a:rPr lang="cs-CZ" dirty="0"/>
              <a:t>- pozastavena většina vzdělávacích akcí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/>
            <a:endParaRPr lang="cs-CZ" dirty="0"/>
          </a:p>
          <a:p>
            <a:pPr lvl="0"/>
            <a:r>
              <a:rPr lang="cs-CZ" dirty="0"/>
              <a:t> </a:t>
            </a:r>
            <a:endParaRPr lang="en-US" dirty="0"/>
          </a:p>
        </p:txBody>
      </p:sp>
      <p:pic>
        <p:nvPicPr>
          <p:cNvPr id="7" name="Obrázek 6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E6EA4D3A-29A4-0479-7B90-FE9EDB136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004" y="2400133"/>
            <a:ext cx="3559322" cy="20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78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F908F5E6-D4B4-CF4D-2A8F-DC3167A8C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810303D-179B-9466-4A87-189CC1D9E1B5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Tábor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03ED0C5-72B7-47DF-297A-0DFCC8008D4F}"/>
              </a:ext>
            </a:extLst>
          </p:cNvPr>
          <p:cNvSpPr txBox="1">
            <a:spLocks/>
          </p:cNvSpPr>
          <p:nvPr/>
        </p:nvSpPr>
        <p:spPr>
          <a:xfrm>
            <a:off x="838200" y="1074057"/>
            <a:ext cx="10972799" cy="5007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ea typeface="Calibri"/>
              <a:cs typeface="Calibri"/>
            </a:endParaRPr>
          </a:p>
        </p:txBody>
      </p:sp>
      <p:pic>
        <p:nvPicPr>
          <p:cNvPr id="2" name="Zástupný obsah 10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5D883F02-8B15-9284-220A-B8CAF1FB0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3" b="75738"/>
          <a:stretch/>
        </p:blipFill>
        <p:spPr>
          <a:xfrm>
            <a:off x="1147082" y="1629191"/>
            <a:ext cx="9438974" cy="2166377"/>
          </a:xfrm>
        </p:spPr>
      </p:pic>
      <p:pic>
        <p:nvPicPr>
          <p:cNvPr id="8" name="Obrázek 7" descr="Obsah obrázku text, snímek obrazovky, číslo, Paralelní&#10;&#10;Popis byl vytvořen automaticky">
            <a:extLst>
              <a:ext uri="{FF2B5EF4-FFF2-40B4-BE49-F238E27FC236}">
                <a16:creationId xmlns:a16="http://schemas.microsoft.com/office/drawing/2014/main" id="{18BB7B81-5CF9-02BE-4A38-BD9A80F7E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69" y="3895287"/>
            <a:ext cx="4881996" cy="249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43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F908F5E6-D4B4-CF4D-2A8F-DC3167A8C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810303D-179B-9466-4A87-189CC1D9E1B5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Tábor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03ED0C5-72B7-47DF-297A-0DFCC8008D4F}"/>
              </a:ext>
            </a:extLst>
          </p:cNvPr>
          <p:cNvSpPr txBox="1">
            <a:spLocks/>
          </p:cNvSpPr>
          <p:nvPr/>
        </p:nvSpPr>
        <p:spPr>
          <a:xfrm>
            <a:off x="838200" y="1074057"/>
            <a:ext cx="10972799" cy="5007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ea typeface="Calibri"/>
              <a:cs typeface="Calibri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B05A8BC-3226-D8BE-ABF2-24DC42C1F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10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8EA8885E-E8C0-B12F-1862-8DB32A7E9F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4"/>
          <a:stretch/>
        </p:blipFill>
        <p:spPr>
          <a:xfrm>
            <a:off x="2385032" y="854953"/>
            <a:ext cx="6663718" cy="57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06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4AE1389-37CB-FB28-E0F5-11968943F65B}"/>
              </a:ext>
            </a:extLst>
          </p:cNvPr>
          <p:cNvSpPr txBox="1">
            <a:spLocks/>
          </p:cNvSpPr>
          <p:nvPr/>
        </p:nvSpPr>
        <p:spPr>
          <a:xfrm>
            <a:off x="804672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ARO - </a:t>
            </a:r>
            <a:r>
              <a:rPr lang="en-US" sz="2400" dirty="0" err="1"/>
              <a:t>omezení</a:t>
            </a:r>
            <a:r>
              <a:rPr lang="en-US" sz="2400" dirty="0"/>
              <a:t> </a:t>
            </a:r>
            <a:r>
              <a:rPr lang="en-US" sz="2400" dirty="0" err="1"/>
              <a:t>elektivní</a:t>
            </a:r>
            <a:r>
              <a:rPr lang="en-US" sz="2400" dirty="0"/>
              <a:t> </a:t>
            </a:r>
            <a:r>
              <a:rPr lang="en-US" sz="2400" dirty="0" err="1"/>
              <a:t>operativy</a:t>
            </a:r>
            <a:endParaRPr lang="en-US" sz="2400" dirty="0"/>
          </a:p>
          <a:p>
            <a:r>
              <a:rPr lang="en-US" sz="2400" dirty="0" err="1"/>
              <a:t>Omezení</a:t>
            </a:r>
            <a:r>
              <a:rPr lang="en-US" sz="2400" dirty="0"/>
              <a:t> </a:t>
            </a:r>
            <a:r>
              <a:rPr lang="en-US" sz="2400" dirty="0" err="1"/>
              <a:t>interních</a:t>
            </a:r>
            <a:r>
              <a:rPr lang="en-US" sz="2400" dirty="0"/>
              <a:t> </a:t>
            </a:r>
            <a:r>
              <a:rPr lang="en-US" sz="2400" dirty="0" err="1"/>
              <a:t>ambulancí</a:t>
            </a:r>
            <a:endParaRPr lang="en-US" sz="2400" dirty="0"/>
          </a:p>
          <a:p>
            <a:r>
              <a:rPr lang="en-US" sz="2400" dirty="0" err="1"/>
              <a:t>Omezení</a:t>
            </a:r>
            <a:r>
              <a:rPr lang="en-US" sz="2400" dirty="0"/>
              <a:t> </a:t>
            </a:r>
            <a:r>
              <a:rPr lang="en-US" sz="2400" dirty="0" err="1"/>
              <a:t>chirurgických</a:t>
            </a:r>
            <a:r>
              <a:rPr lang="en-US" sz="2400" dirty="0"/>
              <a:t> </a:t>
            </a:r>
            <a:r>
              <a:rPr lang="en-US" sz="2400" dirty="0" err="1"/>
              <a:t>ambulancí</a:t>
            </a:r>
            <a:endParaRPr lang="en-US" sz="2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Zástupný obsah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BA7625F1-058C-301C-53C0-38BADBA7A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71" y="2549433"/>
            <a:ext cx="5227471" cy="1393992"/>
          </a:xfrm>
          <a:prstGeom prst="rect">
            <a:avLst/>
          </a:prstGeom>
        </p:spPr>
      </p:pic>
      <p:pic>
        <p:nvPicPr>
          <p:cNvPr id="3" name="Obrázek 2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2FB7D517-44BF-880F-5289-4E7535B87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F93C72C9-AF48-4BEA-2B8B-3B4350503BA5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Český Krumlov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995338FD-B169-C0AC-543E-4425BBA19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66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93C72C9-AF48-4BEA-2B8B-3B4350503BA5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Kladno</a:t>
            </a:r>
          </a:p>
        </p:txBody>
      </p:sp>
      <p:pic>
        <p:nvPicPr>
          <p:cNvPr id="9" name="Obrázek 8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3D8DB069-7A1F-0D65-218D-E9FEC238E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87" y="68268"/>
            <a:ext cx="7661113" cy="6721463"/>
          </a:xfrm>
          <a:prstGeom prst="rect">
            <a:avLst/>
          </a:prstGeom>
        </p:spPr>
      </p:pic>
      <p:pic>
        <p:nvPicPr>
          <p:cNvPr id="3" name="Obrázek 2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2FB7D517-44BF-880F-5289-4E7535B87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pic>
        <p:nvPicPr>
          <p:cNvPr id="10" name="Zástupný obsah 4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C91D4D0D-6576-EBB4-828F-C1E13C8EC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7" y="2479817"/>
            <a:ext cx="2933851" cy="1663786"/>
          </a:xfrm>
        </p:spPr>
      </p:pic>
    </p:spTree>
    <p:extLst>
      <p:ext uri="{BB962C8B-B14F-4D97-AF65-F5344CB8AC3E}">
        <p14:creationId xmlns:p14="http://schemas.microsoft.com/office/powerpoint/2010/main" val="1265194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48DC4175-6740-9416-5C65-9DDEF50D2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F9B440-996E-2B55-9905-EE57F3465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943"/>
            <a:ext cx="10515600" cy="502693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RTG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není personálně schopno zajistit akutní provoz v literách zákona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nicméně nějak(?)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provoz zajištěn bude, neboť jinak by byl kompletně ochromen i akutní provoz celé nemocnice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 – 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místo </a:t>
            </a:r>
            <a:r>
              <a:rPr lang="cs-CZ" sz="1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průměrných 9 OS 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(+ 1 </a:t>
            </a:r>
            <a:r>
              <a:rPr lang="cs-CZ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anest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týmu pro diagnostická pracoviště - GASTRO, BFSK, </a:t>
            </a:r>
            <a:r>
              <a:rPr lang="cs-CZ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radiointervence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…) bude ve všední dny k dispozici </a:t>
            </a:r>
            <a:r>
              <a:rPr lang="cs-CZ" sz="1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průměrně pouze 5 </a:t>
            </a:r>
            <a:r>
              <a:rPr lang="cs-CZ" sz="1600" b="1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anest</a:t>
            </a:r>
            <a:r>
              <a:rPr lang="cs-CZ" sz="1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týmů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mezi svátky pak pouze 3 (</a:t>
            </a:r>
            <a:r>
              <a:rPr lang="cs-CZ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nepodkročitelný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akutní provoz)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CHIR – 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veškerých ambulancí (zůstává pouze 1 akutní), </a:t>
            </a:r>
            <a:r>
              <a:rPr lang="cs-CZ" sz="1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veškeré elektivní operativy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zůstává pouze operativa onkologicky nemocných a stavů, kde hrozí riziko z prodlení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– </a:t>
            </a:r>
            <a:r>
              <a:rPr lang="cs-CZ" sz="1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veškeré plánované operativy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redukce ambulancí z 2 na 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TRAUMA – 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akutní výkony bez redukce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 – 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 zachování akutní péče v celém rozsahu nutná </a:t>
            </a: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redukce odborných ambulancí na cca 50%, 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rušení v podstatě všech plánovaných odkladných příjmů ve vztahu k operačním oborům (dětské chirurgie, ORL aj.)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 – 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 zachování akutní péče redukce práce odborných ambulancí, a to místy </a:t>
            </a: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až o 80%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KARD – 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redukce plánovaných příjmů ke </a:t>
            </a:r>
            <a:r>
              <a:rPr lang="cs-CZ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koronarografiím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½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 – 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veškeré plánované ambulantní péče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Platí to, co jste říkali – i akutní provozy jsou zajištěny tzv. na </a:t>
            </a:r>
            <a:r>
              <a:rPr lang="cs-CZ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knop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případné onemocnění jednoho jediného lékaře by vedlo k zásadním problémům, navíc například </a:t>
            </a:r>
            <a:r>
              <a:rPr lang="cs-CZ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chir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zrušilo o víkendech a svátcích i </a:t>
            </a:r>
            <a:r>
              <a:rPr lang="cs-CZ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příslužby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což je skutečně na hraně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ORL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pouze akutní</a:t>
            </a:r>
            <a:endParaRPr lang="cs-CZ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, snímek obrazovky, číslo, displej&#10;&#10;Popis byl vytvořen automaticky">
            <a:extLst>
              <a:ext uri="{FF2B5EF4-FFF2-40B4-BE49-F238E27FC236}">
                <a16:creationId xmlns:a16="http://schemas.microsoft.com/office/drawing/2014/main" id="{5D302229-03C2-5548-3084-CBE313873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455" y="-138998"/>
            <a:ext cx="2819545" cy="1974951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90249BAD-9EBD-9933-7AAE-4BFC1C316E66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Jihlava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D482B4CC-C7D2-AB53-CA02-2FBB05D9C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317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C46225-F007-F61E-6BB6-75758153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725201"/>
          </a:xfrm>
        </p:spPr>
        <p:txBody>
          <a:bodyPr anchor="b">
            <a:normAutofit/>
          </a:bodyPr>
          <a:lstStyle/>
          <a:p>
            <a:r>
              <a:rPr lang="cs-CZ" sz="4000" b="1" dirty="0"/>
              <a:t>FN Hradec Králové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298D63-C52C-ED39-20CA-B65F87DA5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9180"/>
            <a:ext cx="6002912" cy="4271632"/>
          </a:xfrm>
        </p:spPr>
        <p:txBody>
          <a:bodyPr anchor="t">
            <a:noAutofit/>
          </a:bodyPr>
          <a:lstStyle/>
          <a:p>
            <a:r>
              <a:rPr lang="cs-CZ" sz="1800" b="1" dirty="0" err="1"/>
              <a:t>Kardioangio</a:t>
            </a:r>
            <a:r>
              <a:rPr lang="cs-CZ" sz="1800" b="1" dirty="0"/>
              <a:t> interna</a:t>
            </a:r>
            <a:r>
              <a:rPr lang="cs-CZ" sz="1800" dirty="0"/>
              <a:t> – redukce z 69 na 30 lůžek, omezení plánovaných</a:t>
            </a:r>
          </a:p>
          <a:p>
            <a:r>
              <a:rPr lang="cs-CZ" sz="1800" b="1" dirty="0"/>
              <a:t>Radiologie</a:t>
            </a:r>
            <a:r>
              <a:rPr lang="cs-CZ" sz="1800" dirty="0"/>
              <a:t> – zrušena všechna elektivní vyšetření (t.č. 800)</a:t>
            </a:r>
          </a:p>
          <a:p>
            <a:r>
              <a:rPr lang="cs-CZ" sz="1800" b="1" dirty="0"/>
              <a:t>Chirurgie</a:t>
            </a:r>
            <a:r>
              <a:rPr lang="cs-CZ" sz="1800" dirty="0"/>
              <a:t> – operace pouze akutní a </a:t>
            </a:r>
            <a:r>
              <a:rPr lang="cs-CZ" sz="1800" dirty="0" err="1"/>
              <a:t>onkochirurgie</a:t>
            </a:r>
            <a:r>
              <a:rPr lang="cs-CZ" sz="1800" dirty="0"/>
              <a:t>, pouze 2 lůžková oddělení ze 3</a:t>
            </a:r>
          </a:p>
          <a:p>
            <a:r>
              <a:rPr lang="cs-CZ" sz="1800" b="1" dirty="0" err="1"/>
              <a:t>Gynpor</a:t>
            </a:r>
            <a:r>
              <a:rPr lang="cs-CZ" sz="1800" dirty="0"/>
              <a:t> – nejakutnější , razantní redukce specializovaných ambulancí včetně rizikové poradny pro těhotné</a:t>
            </a:r>
          </a:p>
          <a:p>
            <a:r>
              <a:rPr lang="cs-CZ" sz="1800" b="1" dirty="0"/>
              <a:t>ARO</a:t>
            </a:r>
            <a:r>
              <a:rPr lang="cs-CZ" sz="1800" dirty="0"/>
              <a:t> – redukce operačních výkonů</a:t>
            </a:r>
          </a:p>
          <a:p>
            <a:r>
              <a:rPr lang="cs-CZ" sz="1800" b="1" dirty="0"/>
              <a:t>Infekce</a:t>
            </a:r>
            <a:r>
              <a:rPr lang="cs-CZ" sz="1800" dirty="0"/>
              <a:t> – redukce lůžek, zůstává 5 JIP a 1 dětské</a:t>
            </a:r>
          </a:p>
          <a:p>
            <a:r>
              <a:rPr lang="cs-CZ" sz="1800" b="1" dirty="0"/>
              <a:t>Onkologie</a:t>
            </a:r>
            <a:r>
              <a:rPr lang="cs-CZ" sz="1800" dirty="0"/>
              <a:t> – redukce lůžek o 1/3</a:t>
            </a:r>
          </a:p>
          <a:p>
            <a:r>
              <a:rPr lang="cs-CZ" sz="1800" b="1" dirty="0"/>
              <a:t>Ortopedie</a:t>
            </a:r>
            <a:r>
              <a:rPr lang="cs-CZ" sz="1800" dirty="0"/>
              <a:t> – uzavření dětského oddělení</a:t>
            </a:r>
          </a:p>
          <a:p>
            <a:r>
              <a:rPr lang="cs-CZ" sz="1800" b="1" dirty="0"/>
              <a:t>Klinika dětské chirurgie a trauma </a:t>
            </a:r>
            <a:r>
              <a:rPr lang="cs-CZ" sz="1800" dirty="0"/>
              <a:t>– uzávěr 10 lůžek a 1 JIP</a:t>
            </a:r>
          </a:p>
          <a:p>
            <a:r>
              <a:rPr lang="cs-CZ" sz="1800" b="1" dirty="0"/>
              <a:t>Dětská klinika </a:t>
            </a:r>
            <a:r>
              <a:rPr lang="cs-CZ" sz="1800" dirty="0"/>
              <a:t>– víkendový provoz</a:t>
            </a:r>
          </a:p>
          <a:p>
            <a:r>
              <a:rPr lang="cs-CZ" sz="1800" b="1" dirty="0"/>
              <a:t>Neurochirurgie</a:t>
            </a:r>
            <a:r>
              <a:rPr lang="cs-CZ" sz="1800" dirty="0"/>
              <a:t> – uzávěr 18 lůžek (36%) a 1 sálu ze 3. Odložená </a:t>
            </a:r>
            <a:r>
              <a:rPr lang="cs-CZ" sz="1800" dirty="0" err="1"/>
              <a:t>elektiva</a:t>
            </a:r>
            <a:endParaRPr lang="cs-CZ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ázek 4" descr="Obsah obrázku text, snímek obrazovky, displej, software&#10;&#10;Popis byl vytvořen automaticky">
            <a:extLst>
              <a:ext uri="{FF2B5EF4-FFF2-40B4-BE49-F238E27FC236}">
                <a16:creationId xmlns:a16="http://schemas.microsoft.com/office/drawing/2014/main" id="{488C5178-05A2-0946-C3C3-9E6630C03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00" y="909081"/>
            <a:ext cx="3945664" cy="5071731"/>
          </a:xfrm>
          <a:prstGeom prst="rect">
            <a:avLst/>
          </a:prstGeom>
        </p:spPr>
      </p:pic>
      <p:pic>
        <p:nvPicPr>
          <p:cNvPr id="7" name="Obrázek 6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1AAD4A1E-81D0-FD14-5C88-9883599FB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18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713B34-5DB1-A76B-C846-82D8B6A2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400" dirty="0"/>
              <a:t>FN Bulovka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C97F89-B8CE-3CF8-97A7-A26A68149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774" y="2594574"/>
            <a:ext cx="6727416" cy="3740149"/>
          </a:xfrm>
        </p:spPr>
        <p:txBody>
          <a:bodyPr anchor="t">
            <a:noAutofit/>
          </a:bodyPr>
          <a:lstStyle/>
          <a:p>
            <a:r>
              <a:rPr lang="cs-CZ" sz="1100" b="1" dirty="0"/>
              <a:t>ARO</a:t>
            </a:r>
            <a:r>
              <a:rPr lang="cs-CZ" sz="1100" dirty="0"/>
              <a:t> – pokryje provoz, finanční zvýhodnění pro externisty, 6 lidí dalo výpověď, ale dál chodí do práce</a:t>
            </a:r>
          </a:p>
          <a:p>
            <a:r>
              <a:rPr lang="cs-CZ" sz="1100" b="1" dirty="0"/>
              <a:t>Pediatrie</a:t>
            </a:r>
            <a:r>
              <a:rPr lang="cs-CZ" sz="1100" dirty="0"/>
              <a:t> – hybridní provoz, zrušení až ¾ termínů chronických ambulancí, plánované výkony a hospitalizace, UA point</a:t>
            </a:r>
          </a:p>
          <a:p>
            <a:r>
              <a:rPr lang="cs-CZ" sz="1100" b="1" dirty="0"/>
              <a:t>ORL</a:t>
            </a:r>
            <a:r>
              <a:rPr lang="cs-CZ" sz="1100" dirty="0"/>
              <a:t> – </a:t>
            </a:r>
            <a:r>
              <a:rPr lang="cs-CZ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elektivních výkonů. Od pondělí do pátku v běžné pracovní době zachována pouze chronická ambulance, zrušení pohotovosti. O víkendu pohotovost pouze 4 hodiny denně. </a:t>
            </a:r>
          </a:p>
          <a:p>
            <a:r>
              <a:rPr lang="cs-CZ" sz="1100" b="1" dirty="0"/>
              <a:t>Urologie</a:t>
            </a:r>
            <a:r>
              <a:rPr lang="cs-CZ" sz="1100" dirty="0"/>
              <a:t> – pouze akutní výkony</a:t>
            </a:r>
          </a:p>
          <a:p>
            <a:r>
              <a:rPr lang="cs-CZ" sz="1100" b="1" dirty="0"/>
              <a:t>Dětská chirurgie </a:t>
            </a:r>
            <a:r>
              <a:rPr lang="cs-CZ" sz="1100" dirty="0"/>
              <a:t>– </a:t>
            </a:r>
            <a:r>
              <a:rPr lang="cs-CZ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drtivé většiny plánovaných výkonů, </a:t>
            </a:r>
            <a:r>
              <a:rPr lang="cs-CZ" sz="1100" dirty="0"/>
              <a:t>naplánovány služby do 12.12.</a:t>
            </a:r>
          </a:p>
          <a:p>
            <a:r>
              <a:rPr lang="cs-CZ" sz="1100" b="1" dirty="0"/>
              <a:t>Ortopedie</a:t>
            </a:r>
            <a:r>
              <a:rPr lang="cs-CZ" sz="1100" dirty="0"/>
              <a:t> – </a:t>
            </a:r>
            <a:r>
              <a:rPr lang="cs-CZ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Omezení plánovaných výkonů. Další omezování péče včetně možného omezení lůžkového fondu či veškeré péče mimo běžnou pracovní dobu je t.č. v jednání.</a:t>
            </a:r>
          </a:p>
          <a:p>
            <a:r>
              <a:rPr lang="cs-CZ" sz="1100" b="1" dirty="0"/>
              <a:t>Interna - </a:t>
            </a:r>
            <a:r>
              <a:rPr lang="cs-CZ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Uzavření chronických ambulancí, snížení počtu personálu na oddělení, prodloužení čekací doby na vyšetření/ošetření/administrativní výkony.</a:t>
            </a:r>
            <a:endParaRPr lang="cs-CZ" sz="1100" b="1" dirty="0"/>
          </a:p>
          <a:p>
            <a:r>
              <a:rPr lang="cs-CZ" sz="1100" b="1" dirty="0"/>
              <a:t>infekce </a:t>
            </a:r>
            <a:r>
              <a:rPr lang="cs-CZ" sz="1100" dirty="0"/>
              <a:t>–kolaps: </a:t>
            </a:r>
            <a:r>
              <a:rPr lang="cs-CZ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Téměř úplné uzavření chronické ambulance a očkovacího centra (cca z 95 %, ponechání minima míst pro akutní pacienty), téměř úplné uzavření HIV ambulance (cca z 85 %). Všichni lékaři budou zajišťovat pouze akutní péči (lůžka, akutní ambulance).</a:t>
            </a:r>
            <a:endParaRPr lang="cs-CZ" sz="1100" dirty="0"/>
          </a:p>
          <a:p>
            <a:r>
              <a:rPr lang="cs-CZ" sz="1100" b="1" dirty="0"/>
              <a:t>Neonatologie</a:t>
            </a:r>
            <a:r>
              <a:rPr lang="cs-CZ" sz="1100" dirty="0"/>
              <a:t> - </a:t>
            </a:r>
            <a:r>
              <a:rPr lang="cs-CZ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ambulance a předporodních kurzů, prodloužení čekací doby na administrativu, možné uzavření části lůžkového fondu je v jednání.</a:t>
            </a:r>
            <a:endParaRPr lang="cs-CZ" sz="1100" dirty="0"/>
          </a:p>
          <a:p>
            <a:r>
              <a:rPr lang="cs-CZ" sz="1100" b="1" dirty="0"/>
              <a:t>Neurologie</a:t>
            </a:r>
            <a:r>
              <a:rPr lang="cs-CZ" sz="1100" dirty="0"/>
              <a:t> – omezeny ambulance, pouze akutní provoz</a:t>
            </a:r>
          </a:p>
          <a:p>
            <a:r>
              <a:rPr lang="cs-CZ" sz="1100" dirty="0"/>
              <a:t>21 z 32 lidi opět odmítlo rozpis, kdy dávají 12h směny </a:t>
            </a:r>
            <a:r>
              <a:rPr lang="cs-CZ" sz="1100" b="1" dirty="0"/>
              <a:t>od 15:30-3:30 </a:t>
            </a:r>
            <a:r>
              <a:rPr lang="cs-CZ" sz="1100" dirty="0"/>
              <a:t>a jen u vybraných, kteří nejsou loajální…</a:t>
            </a:r>
          </a:p>
        </p:txBody>
      </p:sp>
      <p:pic>
        <p:nvPicPr>
          <p:cNvPr id="5" name="Obrázek 4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445AD9A9-8C29-C586-B607-FA757D6B2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190" y="1168275"/>
            <a:ext cx="4559826" cy="37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43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673482-81E7-9823-0695-9179AF2AA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Chirurgie</a:t>
            </a:r>
            <a:r>
              <a:rPr lang="cs-CZ" dirty="0"/>
              <a:t> - ruší operace, zachová akutní operace a </a:t>
            </a:r>
            <a:r>
              <a:rPr lang="cs-CZ" dirty="0" err="1"/>
              <a:t>onkochirurgii</a:t>
            </a:r>
            <a:r>
              <a:rPr lang="cs-CZ" dirty="0"/>
              <a:t>.</a:t>
            </a:r>
          </a:p>
          <a:p>
            <a:r>
              <a:rPr lang="cs-CZ" b="1" dirty="0"/>
              <a:t>Interna</a:t>
            </a:r>
            <a:r>
              <a:rPr lang="cs-CZ" dirty="0"/>
              <a:t> - redukce lůžek o 15 % /</a:t>
            </a:r>
            <a:r>
              <a:rPr lang="cs-CZ" dirty="0" err="1"/>
              <a:t>stand</a:t>
            </a:r>
            <a:r>
              <a:rPr lang="cs-CZ" dirty="0"/>
              <a:t>. i JIP/, chronický problém s místy, vysoký obrat, předpoklad zaplnění lůžek, nemožnost převzít pacienty z vyšších pracovišť, které to zablokuje /typicky kardiologie FN Ostrava - časté překlady oboustranně. 	- redukuje ambulance - kardiologie, gastro, diabetologie - odsun pacientů, lékaři budou pracovat na odd.</a:t>
            </a:r>
          </a:p>
          <a:p>
            <a:r>
              <a:rPr lang="cs-CZ" b="1" dirty="0" err="1"/>
              <a:t>neurochir</a:t>
            </a:r>
            <a:r>
              <a:rPr lang="cs-CZ" b="1" dirty="0"/>
              <a:t>. FNO, urgentní příjem FNO a MNO </a:t>
            </a:r>
            <a:r>
              <a:rPr lang="cs-CZ" b="1" dirty="0" err="1"/>
              <a:t>Fifejdy</a:t>
            </a:r>
            <a:r>
              <a:rPr lang="cs-CZ" b="1" dirty="0"/>
              <a:t> - </a:t>
            </a:r>
            <a:r>
              <a:rPr lang="cs-CZ" dirty="0"/>
              <a:t>četné překlady pac. k příjmu dle "spádu" pro nedostatek míst v běžném provozu / - zásadní problém personálně zajistit provoz interního oddělení i při dané redukci, řeší se s vedením nemocnice právní odpovědnost za stav /1 atest lékař na 75 </a:t>
            </a:r>
            <a:r>
              <a:rPr lang="cs-CZ" dirty="0" err="1"/>
              <a:t>stand</a:t>
            </a:r>
            <a:r>
              <a:rPr lang="cs-CZ" dirty="0"/>
              <a:t>., JIP 11 lůžek, urgent, konzilia v nemocnici/</a:t>
            </a:r>
          </a:p>
          <a:p>
            <a:r>
              <a:rPr lang="cs-CZ" dirty="0"/>
              <a:t>pokud to ředitelství přehodnotí bude redukce lůžek razantně větší, anebo nutnost zapojení další oborů o interní pacienty a tím rušení jejich plánované  péče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14B1BE77-36FB-E6BB-757C-6E3C9B890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491" y="67469"/>
            <a:ext cx="3653809" cy="1690688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35FB570C-F8B2-07DC-D5D2-6CB67DD8D36B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Opava</a:t>
            </a:r>
          </a:p>
        </p:txBody>
      </p:sp>
      <p:pic>
        <p:nvPicPr>
          <p:cNvPr id="6" name="Obrázek 5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ABCB17F5-CF50-3EF3-D287-98AC30442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D3B8D67B-486C-C18F-EF21-430C33B28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2344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673482-81E7-9823-0695-9179AF2AA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800" b="1" dirty="0"/>
              <a:t>Kardiologie</a:t>
            </a:r>
            <a:r>
              <a:rPr lang="cs-CZ" sz="2800" dirty="0"/>
              <a:t>: směnný provoz, zachování akutní péče, plánovaná a elektivní péče včetně echokardiografie, ambulancí, </a:t>
            </a:r>
            <a:r>
              <a:rPr lang="cs-CZ" sz="2800" dirty="0" err="1"/>
              <a:t>dopplera</a:t>
            </a:r>
            <a:r>
              <a:rPr lang="cs-CZ" sz="2800" dirty="0"/>
              <a:t> jede zhruba na 20%, přesčasy striktně ne</a:t>
            </a:r>
          </a:p>
          <a:p>
            <a:r>
              <a:rPr lang="cs-CZ" sz="2800" b="1" dirty="0"/>
              <a:t>Ortopedie</a:t>
            </a:r>
            <a:r>
              <a:rPr lang="cs-CZ" sz="2800" dirty="0"/>
              <a:t>: omezení veškerého neakutního provozu, přesčasy ne</a:t>
            </a:r>
          </a:p>
          <a:p>
            <a:r>
              <a:rPr lang="cs-CZ" sz="2800" b="1" dirty="0"/>
              <a:t>Gynekologie</a:t>
            </a:r>
            <a:r>
              <a:rPr lang="cs-CZ" sz="2800" dirty="0"/>
              <a:t>: směnný provoz, absolutní omezení </a:t>
            </a:r>
            <a:r>
              <a:rPr lang="cs-CZ" sz="2800" dirty="0" err="1"/>
              <a:t>vešekeré</a:t>
            </a:r>
            <a:r>
              <a:rPr lang="cs-CZ" sz="2800" dirty="0"/>
              <a:t> neakutní péče, to bude trvat do konce prosince bez ohledu na výsledek jednání s vládou s dodržením bez přesčasů</a:t>
            </a:r>
          </a:p>
          <a:p>
            <a:r>
              <a:rPr lang="cs-CZ" sz="2800" b="1" dirty="0"/>
              <a:t>Neurologie</a:t>
            </a:r>
            <a:r>
              <a:rPr lang="cs-CZ" sz="2800" dirty="0"/>
              <a:t>: omezení všech ambulancí, služby ano, snad by ale měl být zachován počet hodin</a:t>
            </a:r>
          </a:p>
          <a:p>
            <a:r>
              <a:rPr lang="cs-CZ" sz="2800" b="1" dirty="0"/>
              <a:t>Pediatrie</a:t>
            </a:r>
            <a:r>
              <a:rPr lang="cs-CZ" sz="2800" dirty="0"/>
              <a:t>: bez přesčasů, 24h směny s adekvátním volnem, omezení neakutní </a:t>
            </a:r>
            <a:r>
              <a:rPr lang="cs-CZ" sz="2800" dirty="0" err="1"/>
              <a:t>péčeORL</a:t>
            </a:r>
            <a:r>
              <a:rPr lang="cs-CZ" sz="2800" dirty="0"/>
              <a:t>: omezení plánované péče</a:t>
            </a:r>
          </a:p>
          <a:p>
            <a:r>
              <a:rPr lang="cs-CZ" sz="2800" b="1" dirty="0"/>
              <a:t>Neurochirurgie</a:t>
            </a:r>
            <a:r>
              <a:rPr lang="cs-CZ" sz="2800" dirty="0"/>
              <a:t>: </a:t>
            </a:r>
            <a:r>
              <a:rPr lang="cs-CZ" sz="2800" dirty="0" err="1"/>
              <a:t>elektiva</a:t>
            </a:r>
            <a:r>
              <a:rPr lang="cs-CZ" sz="2800" dirty="0"/>
              <a:t> omezená</a:t>
            </a:r>
          </a:p>
          <a:p>
            <a:r>
              <a:rPr lang="cs-CZ" sz="2800" b="1" dirty="0"/>
              <a:t>Chirurgie</a:t>
            </a:r>
            <a:r>
              <a:rPr lang="cs-CZ" sz="2800" dirty="0"/>
              <a:t>: přesčasy se slouží (ale </a:t>
            </a:r>
            <a:r>
              <a:rPr lang="cs-CZ" sz="2800" dirty="0" err="1"/>
              <a:t>fejkujou</a:t>
            </a:r>
            <a:r>
              <a:rPr lang="cs-CZ" sz="2800" dirty="0"/>
              <a:t> se), ale plánované operace nebudou Interna přesčasy slouží</a:t>
            </a:r>
          </a:p>
          <a:p>
            <a:r>
              <a:rPr lang="cs-CZ" sz="2800" b="1" dirty="0"/>
              <a:t>Urologie</a:t>
            </a:r>
            <a:r>
              <a:rPr lang="cs-CZ" sz="2800" dirty="0"/>
              <a:t>: omezení neakutní péče, přesčasy se </a:t>
            </a:r>
            <a:r>
              <a:rPr lang="cs-CZ" sz="2800" dirty="0" err="1"/>
              <a:t>fejkujou</a:t>
            </a:r>
            <a:r>
              <a:rPr lang="cs-CZ" sz="2800" dirty="0"/>
              <a:t> (takže </a:t>
            </a:r>
            <a:r>
              <a:rPr lang="cs-CZ" sz="2800" dirty="0" err="1"/>
              <a:t>ofiko</a:t>
            </a:r>
            <a:r>
              <a:rPr lang="cs-CZ" sz="2800" dirty="0"/>
              <a:t> bez přesčasů)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5FB570C-F8B2-07DC-D5D2-6CB67DD8D36B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MN Ostrava</a:t>
            </a:r>
          </a:p>
        </p:txBody>
      </p:sp>
      <p:pic>
        <p:nvPicPr>
          <p:cNvPr id="6" name="Obrázek 5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ABCB17F5-CF50-3EF3-D287-98AC30442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D3B8D67B-486C-C18F-EF21-430C33B28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4274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51FDEA-9650-ADE6-9F75-192424B37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65720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Klinika anesteziologie, resuscitace a intenzivní medicíny</a:t>
            </a:r>
            <a:endParaRPr lang="cs-CZ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kombinace 24 a 8 hodinových směn do výše konta pracovní doby pro měsíc prosinec (152 hodin)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omezení ambulantního provozu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provoz na ICU omezen ve druhé polovině měsíce až na polovinu (běžná situace v 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necovidových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vánočních obdobích)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 poskytování anesteziologických služeb k dispozici cca polovina běžného počtu (tedy redukce elektivních anestezií o cca polovinu)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Kardiovaskulární oddělení</a:t>
            </a:r>
            <a:endParaRPr lang="cs-CZ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omezení ambulantního provozu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zrušen stacionář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 druhé půli měsíce uzavření jedné lůžkové stanice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 udržení provozu kumulace více funkcí u jednoho lékaře (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ECHO+konzilia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JIP+oddělení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JIP+konzilia</a:t>
            </a: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atd.)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dirty="0"/>
          </a:p>
        </p:txBody>
      </p:sp>
      <p:pic>
        <p:nvPicPr>
          <p:cNvPr id="4" name="Obrázek 3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14AF2F48-CB9B-4B75-D037-6D4618AB8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48" y="1027906"/>
            <a:ext cx="3121152" cy="2484183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AB7B9D27-C073-BFB2-5495-319E6AD0C884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FN Ostrava</a:t>
            </a:r>
          </a:p>
        </p:txBody>
      </p:sp>
      <p:pic>
        <p:nvPicPr>
          <p:cNvPr id="8" name="Obrázek 7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2540E105-B194-9858-6E19-2E73D4188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51715D64-53B4-8447-A5C7-668C6890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288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E81F1-CB2A-FFE4-3DAD-44D7D4798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6"/>
            <a:ext cx="10515600" cy="5113537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Klinika úrazové chirurgie a ortopedie</a:t>
            </a:r>
            <a:endParaRPr lang="cs-CZ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většiny elektivních operací, ponecháno prakticky jen několik TEP v úvodu měsíce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většiny plánovaných ambulancí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Ústav radiodiagnostický</a:t>
            </a:r>
            <a:endParaRPr lang="cs-CZ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rušení plánovaných zobrazovacích vyšetření (stále v běhu) – již nyní stovky výkonů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významné riziko zásahu i do akutního provozu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Klinika infekčního lékařství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redukce ambulantního provozu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redukce provozu naráží na stoupající počet </a:t>
            </a:r>
            <a:r>
              <a:rPr lang="cs-CZ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COVIDových</a:t>
            </a: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pacientů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Klinika dětského lékařství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standardní oddělení bez omezení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dětská intenzivní péče – redukce lůžek z 12 na 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Chirurgická klinika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zrušení elektivních výkonů, ponechána pouze onkologická operativa a akutní operativa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redukce ambulantního provozu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Oddělení plicních nemocí a tuberkulózy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zrušená všeobecná plicní ambulance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omezení bronchoskopických výkonů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omezení diagnostiky poruch dýchání ve spánku, nastavování CPAP, domácí oxygenoterapie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5B3C4FE-5D8F-3819-756F-72B88F0D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09EAB0-9C77-4B7D-726C-A9C0A6EE18A4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FN Ostrava</a:t>
            </a:r>
          </a:p>
        </p:txBody>
      </p:sp>
      <p:pic>
        <p:nvPicPr>
          <p:cNvPr id="7" name="Obrázek 6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36FB5292-6FA4-F843-DD15-6481ADEBB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36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D681B8-56E3-6699-AACE-459E4C638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29" y="1431758"/>
            <a:ext cx="11761149" cy="50611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300" b="1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Omezení provozu oddělení </a:t>
            </a:r>
            <a:r>
              <a:rPr lang="cs-CZ" sz="1300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– celkem přesčasovou práci vypovědělo přibližně 50% sloužících lékařů všech oddělení, různě zastoupeno. Snaha vedení udržet provoz na co „nejnormálnější“ úrovni za cenu vysoké kreativity v rozpisech práce a někde i zatížení personálu.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300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Od té doby jeden lékař umřel (52 let) – to vede k rozložení jeho služeb pro zbylé lékaře například…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300" kern="5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300" b="1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ARO – </a:t>
            </a:r>
            <a:r>
              <a:rPr lang="cs-CZ" sz="1300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snížení počtu anesteziologických skupin na prakticky akutní sály, cca 3 sály denně omezeny. Bude záležet na nemocnosti atp. Lůžková část bez omezení – počet lůžek redukován dlouhodobě pro nedostatek NLZP. Ambulance bolesti omezena ad hoc dle rozpisu práce </a:t>
            </a:r>
            <a:r>
              <a:rPr lang="cs-CZ" sz="1300" kern="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algeziologa</a:t>
            </a:r>
            <a:r>
              <a:rPr lang="cs-CZ" sz="1300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. Výpověď podalo 50% sloužících lékařů.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300" kern="5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300" b="1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Chirurgie –</a:t>
            </a:r>
            <a:r>
              <a:rPr lang="cs-CZ" sz="1300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zrušení elektivní operativy, pouze akutní. Ambulantní provoz omezen při nižším počtu lékařů na pracovišti, nelze vyloučit delší čekání.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300" kern="5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300" b="1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Interna – </a:t>
            </a:r>
            <a:r>
              <a:rPr lang="cs-CZ" sz="1300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bez redukce lůžek, pouze snížení počtu lékařů v práci, asi více práce na zbylé. Nutné odvolání některých plánovaných vyšetření. Omezení interní ambulance.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300" kern="5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300" b="1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Urologie – </a:t>
            </a:r>
            <a:r>
              <a:rPr lang="cs-CZ" sz="1300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prakticky beze změny chodu, kreativita v tvorbě rozpisu práce. Některé směny vypsané od půlnoci do rána, aby byl dodržen limit hodin vypovídajících. Odvolání pár pediatrických výkonů.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300" b="1" kern="5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300" b="1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Ortopedie –</a:t>
            </a:r>
            <a:r>
              <a:rPr lang="cs-CZ" sz="1300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výpověď 3/7 </a:t>
            </a:r>
            <a:r>
              <a:rPr lang="cs-CZ" sz="1300" kern="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služících</a:t>
            </a:r>
            <a:r>
              <a:rPr lang="cs-CZ" sz="1300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, což ale při prosincovém operování a dohodě s ARO znamená drobné omezení operací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300" kern="5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300" b="1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RDG –</a:t>
            </a:r>
            <a:r>
              <a:rPr lang="cs-CZ" sz="1300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lze očekávat snížení počtu vyšetření, vč. Intervencí a USG. Ale v prosinci pouze mírně.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300" kern="5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300" b="1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Pediatrie –</a:t>
            </a:r>
            <a:r>
              <a:rPr lang="cs-CZ" sz="1300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omezení lůžkové kapacity na cca polovinu (sloučení stanic). Hraniční obsazení služeb, vysoká míra pomoci externistů, vysoké zatížení nevypovídajících lékařů aby byl udržen chod. Odvolání některých plánovaných vyšetření. Vysoká míra kreativity v rozpisu práce, aby byl chod velmi hraničně zajištěn.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300" kern="5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300" b="1" kern="5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Gyn-por</a:t>
            </a:r>
            <a:r>
              <a:rPr lang="cs-CZ" sz="1300" b="1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–</a:t>
            </a:r>
            <a:r>
              <a:rPr lang="cs-CZ" sz="1300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prakticky všichni lékaři vypověděli přesčasy. Provoz by byl s nejvyšší mírou pravděpodobnosti neudržitelný. Došlo ke stažení výpovědí pod nátlakem, provoz běží dál. Hrubým odhadem se počet přesčasové práce pohybuje kolem 100+ hodin měsíčně. </a:t>
            </a:r>
          </a:p>
        </p:txBody>
      </p:sp>
      <p:pic>
        <p:nvPicPr>
          <p:cNvPr id="5" name="Obrázek 4" descr="Obsah obrázku text, snímek obrazovky, číslo, displej&#10;&#10;Popis byl vytvořen automaticky">
            <a:extLst>
              <a:ext uri="{FF2B5EF4-FFF2-40B4-BE49-F238E27FC236}">
                <a16:creationId xmlns:a16="http://schemas.microsoft.com/office/drawing/2014/main" id="{38251C71-75F4-3622-E1A1-99F521622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239" y="-42920"/>
            <a:ext cx="2446751" cy="1474678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78ED0480-99A6-044D-0508-FA006F61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F7D0288C-B3D9-E398-843B-907DB0D7F533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Most</a:t>
            </a:r>
          </a:p>
        </p:txBody>
      </p:sp>
      <p:pic>
        <p:nvPicPr>
          <p:cNvPr id="8" name="Obrázek 7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CEB08577-3349-AA93-B4B1-2278654C8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79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F7D0288C-B3D9-E398-843B-907DB0D7F533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Břeclav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40E365D-1D26-1FA7-0F9C-DDF6BE6DF54E}"/>
              </a:ext>
            </a:extLst>
          </p:cNvPr>
          <p:cNvSpPr txBox="1"/>
          <p:nvPr/>
        </p:nvSpPr>
        <p:spPr>
          <a:xfrm>
            <a:off x="1009650" y="3124497"/>
            <a:ext cx="838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omezení operativy jen na akutní u všech operačních oborů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omezení péče na interně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na interně a chirurgii hrozí i kolaps </a:t>
            </a:r>
            <a:r>
              <a:rPr lang="cs-CZ" sz="2400" dirty="0" err="1"/>
              <a:t>alutní</a:t>
            </a:r>
            <a:r>
              <a:rPr lang="cs-CZ" sz="2400" dirty="0"/>
              <a:t> péče</a:t>
            </a:r>
          </a:p>
        </p:txBody>
      </p:sp>
      <p:pic>
        <p:nvPicPr>
          <p:cNvPr id="11" name="Obrázek 10" descr="Obsah obrázku text, snímek obrazovky, číslo, displej&#10;&#10;Popis byl vytvořen automaticky">
            <a:extLst>
              <a:ext uri="{FF2B5EF4-FFF2-40B4-BE49-F238E27FC236}">
                <a16:creationId xmlns:a16="http://schemas.microsoft.com/office/drawing/2014/main" id="{A7BC7DA4-B8B0-D290-AE84-F29B27874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48" y="4478984"/>
            <a:ext cx="5458968" cy="2093583"/>
          </a:xfrm>
          <a:prstGeom prst="rect">
            <a:avLst/>
          </a:prstGeom>
        </p:spPr>
      </p:pic>
      <p:pic>
        <p:nvPicPr>
          <p:cNvPr id="12" name="Obrázek 11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7F78C422-6588-65BD-26EE-79F84E6F4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39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F7D0288C-B3D9-E398-843B-907DB0D7F533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FNKV</a:t>
            </a:r>
          </a:p>
        </p:txBody>
      </p:sp>
      <p:pic>
        <p:nvPicPr>
          <p:cNvPr id="12" name="Obrázek 11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7F78C422-6588-65BD-26EE-79F84E6F4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A99702C-91DD-3180-5F08-96B8CB213787}"/>
              </a:ext>
            </a:extLst>
          </p:cNvPr>
          <p:cNvSpPr txBox="1"/>
          <p:nvPr/>
        </p:nvSpPr>
        <p:spPr>
          <a:xfrm>
            <a:off x="816769" y="2114072"/>
            <a:ext cx="60983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ARO – 29/52</a:t>
            </a:r>
          </a:p>
          <a:p>
            <a:r>
              <a:rPr lang="cs-CZ" sz="2400" dirty="0"/>
              <a:t>Gynekologie – delší čekání na ošetření</a:t>
            </a:r>
          </a:p>
          <a:p>
            <a:r>
              <a:rPr lang="cs-CZ" sz="2400" dirty="0"/>
              <a:t>Interna – omezení ambulancí a endoskopií</a:t>
            </a:r>
          </a:p>
          <a:p>
            <a:r>
              <a:rPr lang="cs-CZ" sz="2400" dirty="0" err="1"/>
              <a:t>Kardio</a:t>
            </a:r>
            <a:r>
              <a:rPr lang="cs-CZ" sz="2400" dirty="0"/>
              <a:t> – omezení plánované </a:t>
            </a:r>
            <a:r>
              <a:rPr lang="cs-CZ" sz="2400" dirty="0" err="1"/>
              <a:t>pěče</a:t>
            </a:r>
            <a:endParaRPr lang="cs-CZ" sz="2400" dirty="0"/>
          </a:p>
          <a:p>
            <a:r>
              <a:rPr lang="cs-CZ" sz="2400" dirty="0"/>
              <a:t>Neurologie – omezení ambulancí</a:t>
            </a:r>
          </a:p>
        </p:txBody>
      </p:sp>
      <p:pic>
        <p:nvPicPr>
          <p:cNvPr id="4" name="Obrázek 3" descr="Obsah obrázku text, snímek obrazovky, číslo, displej&#10;&#10;Popis byl vytvořen automaticky">
            <a:extLst>
              <a:ext uri="{FF2B5EF4-FFF2-40B4-BE49-F238E27FC236}">
                <a16:creationId xmlns:a16="http://schemas.microsoft.com/office/drawing/2014/main" id="{442E4E80-415A-159A-49CA-96C78FE42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459" y="1498872"/>
            <a:ext cx="5588540" cy="386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8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887216-7ABC-D57F-C184-BEF741B30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ARO pojede v omezeném provozu, bude zavřená polovina kapacity JIP, bohužel vedení přeplatilo externisty, takže si představují, že s vypětím všech sil se pokryje část plánované operativy (hlavně ortopedické </a:t>
            </a:r>
            <a:r>
              <a:rPr lang="cs-CZ" dirty="0" err="1"/>
              <a:t>tepky</a:t>
            </a:r>
            <a:r>
              <a:rPr lang="cs-CZ" dirty="0"/>
              <a:t>). Pokud by ale ještě někdo vypadl na PN/OČR, může se to celé úplně sesypat- </a:t>
            </a:r>
          </a:p>
          <a:p>
            <a:r>
              <a:rPr lang="cs-CZ" dirty="0"/>
              <a:t>CHIR- zrušena cca polovina </a:t>
            </a:r>
            <a:r>
              <a:rPr lang="cs-CZ" dirty="0" err="1"/>
              <a:t>plán.operativy</a:t>
            </a:r>
            <a:r>
              <a:rPr lang="cs-CZ" dirty="0"/>
              <a:t>, očekávají se dlouhé čekací doby na ambulancích</a:t>
            </a:r>
          </a:p>
          <a:p>
            <a:r>
              <a:rPr lang="cs-CZ" dirty="0"/>
              <a:t>ORTOPEDIE- zrušená část </a:t>
            </a:r>
            <a:r>
              <a:rPr lang="cs-CZ" dirty="0" err="1"/>
              <a:t>plán.operací</a:t>
            </a:r>
            <a:r>
              <a:rPr lang="cs-CZ" dirty="0"/>
              <a:t> (bohužel spíš drobnější výkony), delší čekání na ambulancích, ale to stejné jako </a:t>
            </a:r>
            <a:r>
              <a:rPr lang="cs-CZ" dirty="0" err="1"/>
              <a:t>aro</a:t>
            </a:r>
            <a:r>
              <a:rPr lang="cs-CZ" dirty="0"/>
              <a:t>- vypadne-li někdo nečekaně, bude velký problém</a:t>
            </a:r>
          </a:p>
          <a:p>
            <a:r>
              <a:rPr lang="cs-CZ" dirty="0"/>
              <a:t>GYN - žádná </a:t>
            </a:r>
            <a:r>
              <a:rPr lang="cs-CZ" dirty="0" err="1"/>
              <a:t>plán.operace</a:t>
            </a:r>
            <a:r>
              <a:rPr lang="cs-CZ" dirty="0"/>
              <a:t> se neuskuteční, pouze akutní provoz a zajištění chodu porodnice</a:t>
            </a:r>
          </a:p>
          <a:p>
            <a:r>
              <a:rPr lang="cs-CZ" dirty="0"/>
              <a:t>dětské- možná delší čekací doby na ambulancích, ale jinak bez zásadního omezení</a:t>
            </a:r>
          </a:p>
          <a:p>
            <a:r>
              <a:rPr lang="cs-CZ" dirty="0"/>
              <a:t>interna- bez omezení</a:t>
            </a:r>
          </a:p>
        </p:txBody>
      </p:sp>
      <p:pic>
        <p:nvPicPr>
          <p:cNvPr id="5" name="Obrázek 4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3A2BEA4A-E068-02EE-1F8B-70508C623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91" y="7852"/>
            <a:ext cx="2863997" cy="1682836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B5628011-26BA-E05B-713A-37B76D765339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AGEL Prostějov</a:t>
            </a:r>
          </a:p>
        </p:txBody>
      </p:sp>
      <p:pic>
        <p:nvPicPr>
          <p:cNvPr id="6" name="Obrázek 5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6338D38C-8B46-1029-2197-35EF4E76C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1FB03E55-8A75-6143-AAEF-CA016FBA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502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5628011-26BA-E05B-713A-37B76D765339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FN Olomouc</a:t>
            </a:r>
          </a:p>
        </p:txBody>
      </p:sp>
      <p:pic>
        <p:nvPicPr>
          <p:cNvPr id="6" name="Obrázek 5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6338D38C-8B46-1029-2197-35EF4E76C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B48D200E-7146-3CF2-3BDC-5FC572CF0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2200" dirty="0"/>
              <a:t>GYN - redukce operativy jen na nejakutnější, omezení poraden</a:t>
            </a:r>
          </a:p>
          <a:p>
            <a:r>
              <a:rPr lang="cs-CZ" sz="2200" dirty="0" err="1"/>
              <a:t>ocni</a:t>
            </a:r>
            <a:r>
              <a:rPr lang="cs-CZ" sz="2200" dirty="0"/>
              <a:t> - redukce operativy jen na nejakutnější, omezení poraden</a:t>
            </a:r>
          </a:p>
          <a:p>
            <a:r>
              <a:rPr lang="cs-CZ" sz="2200" dirty="0"/>
              <a:t>2. </a:t>
            </a:r>
            <a:r>
              <a:rPr lang="cs-CZ" sz="2200" dirty="0" err="1"/>
              <a:t>Interni</a:t>
            </a:r>
            <a:r>
              <a:rPr lang="cs-CZ" sz="2200" dirty="0"/>
              <a:t> - gastro - </a:t>
            </a:r>
            <a:r>
              <a:rPr lang="cs-CZ" sz="2200" dirty="0" err="1"/>
              <a:t>zruseni</a:t>
            </a:r>
            <a:r>
              <a:rPr lang="cs-CZ" sz="2200" dirty="0"/>
              <a:t> </a:t>
            </a:r>
            <a:r>
              <a:rPr lang="cs-CZ" sz="2200" dirty="0" err="1"/>
              <a:t>planovamych</a:t>
            </a:r>
            <a:r>
              <a:rPr lang="cs-CZ" sz="2200" dirty="0"/>
              <a:t> endoskopii </a:t>
            </a:r>
            <a:r>
              <a:rPr lang="cs-CZ" sz="2200" dirty="0" err="1"/>
              <a:t>odkladnych</a:t>
            </a:r>
            <a:endParaRPr lang="cs-CZ" sz="2200" dirty="0"/>
          </a:p>
        </p:txBody>
      </p:sp>
      <p:pic>
        <p:nvPicPr>
          <p:cNvPr id="7" name="Obrázek 6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643FAA76-1AA3-B37C-CFAC-DC01AC83A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684823"/>
            <a:ext cx="5458968" cy="348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6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E0A425-5E67-4F97-FB1E-71CCB910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36" y="4178"/>
            <a:ext cx="11530263" cy="844300"/>
          </a:xfrm>
        </p:spPr>
        <p:txBody>
          <a:bodyPr>
            <a:noAutofit/>
          </a:bodyPr>
          <a:lstStyle/>
          <a:p>
            <a:r>
              <a:rPr lang="cs-CZ" sz="4000" b="1" dirty="0">
                <a:ea typeface="Calibri Light"/>
                <a:cs typeface="Calibri Light"/>
              </a:rPr>
              <a:t>Fakultní Thomayerova nemocnice</a:t>
            </a:r>
          </a:p>
        </p:txBody>
      </p:sp>
      <p:pic>
        <p:nvPicPr>
          <p:cNvPr id="5" name="Obrázek 4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C6EAAD37-F2CF-14D6-10FE-FCE6DC1F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3F16E3C-39C5-1A4B-687A-A5788416E3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513896"/>
              </p:ext>
            </p:extLst>
          </p:nvPr>
        </p:nvGraphicFramePr>
        <p:xfrm>
          <a:off x="280736" y="949157"/>
          <a:ext cx="11237500" cy="5775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263">
                  <a:extLst>
                    <a:ext uri="{9D8B030D-6E8A-4147-A177-3AD203B41FA5}">
                      <a16:colId xmlns:a16="http://schemas.microsoft.com/office/drawing/2014/main" val="1419794013"/>
                    </a:ext>
                  </a:extLst>
                </a:gridCol>
                <a:gridCol w="8851237">
                  <a:extLst>
                    <a:ext uri="{9D8B030D-6E8A-4147-A177-3AD203B41FA5}">
                      <a16:colId xmlns:a16="http://schemas.microsoft.com/office/drawing/2014/main" val="2924838303"/>
                    </a:ext>
                  </a:extLst>
                </a:gridCol>
              </a:tblGrid>
              <a:tr h="984375">
                <a:tc>
                  <a:txBody>
                    <a:bodyPr/>
                    <a:lstStyle/>
                    <a:p>
                      <a:r>
                        <a:rPr lang="cs-CZ" dirty="0"/>
                        <a:t>Interní klinika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Postupný uzávěr 18-40 </a:t>
                      </a:r>
                      <a:r>
                        <a:rPr lang="cs-CZ" sz="16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stand</a:t>
                      </a:r>
                      <a:r>
                        <a:rPr lang="cs-CZ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. lůžek ze 107, dále uzávěr 10 z 15 intenzívních lůžek, redukce počtu lékařů na odděleních a akutní příjmové ambulanci s výrazným prodloužením čekací doby. Zrušení plánovaných poraden a pravděpodobně i odborných ambulancí. </a:t>
                      </a:r>
                      <a:endParaRPr lang="cs-CZ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939929"/>
                  </a:ext>
                </a:extLst>
              </a:tr>
              <a:tr h="940626">
                <a:tc>
                  <a:txBody>
                    <a:bodyPr/>
                    <a:lstStyle/>
                    <a:p>
                      <a:r>
                        <a:rPr lang="cs-CZ" dirty="0"/>
                        <a:t>Pediatrie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Uzavření jednoho ze dvou standardních  oddělení (omezení lůžek z 33 na 18), omezení provozu většiny odborných ambulanci, omezení počtu lékařů na ambulanci i na oddělení-  prodloužení čekací doby na ošetření u akutně nemocných.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70680"/>
                  </a:ext>
                </a:extLst>
              </a:tr>
              <a:tr h="678125">
                <a:tc>
                  <a:txBody>
                    <a:bodyPr/>
                    <a:lstStyle/>
                    <a:p>
                      <a:r>
                        <a:rPr lang="cs-CZ" dirty="0"/>
                        <a:t>Chirurgie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Bude zajištěna pouze akutní péče ( NPB, úrazy) s prodlouženou čekací dobou. Budou  zrušeny odborné ambulance a veškerá plánovaná operativa s výjimkou operací pro zhoubné nádory.</a:t>
                      </a:r>
                      <a:endParaRPr lang="cs-CZ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57994"/>
                  </a:ext>
                </a:extLst>
              </a:tr>
              <a:tr h="1684376">
                <a:tc>
                  <a:txBody>
                    <a:bodyPr/>
                    <a:lstStyle/>
                    <a:p>
                      <a:r>
                        <a:rPr lang="cs-CZ" dirty="0"/>
                        <a:t>Dětská chirurgie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Zajištěna akutní/neodkladná péče (NPB, ASS, úrazy vyžadující akutní ošetření) s prodlouženou čekací dobou (třeba lékař na sále, protože na ambulanci bude 1 sloužící lékař místo 2), zachovaná funkce traumacentra pro </a:t>
                      </a:r>
                      <a:r>
                        <a:rPr lang="cs-CZ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vysokoprahé</a:t>
                      </a:r>
                      <a:r>
                        <a:rPr lang="cs-CZ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příjmy, neakutní pacienti budou ve službě odkloněni na polikliniku nebo k nám v běžné pracovní době, uzavření jednoho ze dvou standardních oddělení (omezení lůžek ze 48 na 31), částečné rušení odborných ambulancí, rušení plánované operativy, kromě výkonů kde by hrozily trvalé následky.</a:t>
                      </a:r>
                      <a:endParaRPr lang="cs-CZ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659207"/>
                  </a:ext>
                </a:extLst>
              </a:tr>
              <a:tr h="1487502">
                <a:tc>
                  <a:txBody>
                    <a:bodyPr/>
                    <a:lstStyle/>
                    <a:p>
                      <a:r>
                        <a:rPr lang="cs-CZ" dirty="0"/>
                        <a:t>Dětská intenzívní péče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Provoz bude redukován na 7 lůžek z nasmlouvaných, tuším 15, budeme přebírat avizované pacienty z RZS se selháním životních funkcí. Pacienty po plánovaných výkonech, kdy hrozí nutnost následného pobytu na JIRP </a:t>
                      </a:r>
                      <a:r>
                        <a:rPr lang="cs-CZ" sz="16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příjimat</a:t>
                      </a:r>
                      <a:r>
                        <a:rPr lang="cs-CZ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nebudeme. Taktéž nebudeme přijímat pacienty překladem z jiných zdravotnických zařízení. Takhle to mělo být 27.11. Tlumočeno na schůzce vedoucích pediatrických oborů. Budeme po celý prosinec v režimu víkendové služby, tzn: pouze 1-2 lékaři na oddělení.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492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816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5628011-26BA-E05B-713A-37B76D765339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FN Brno</a:t>
            </a:r>
          </a:p>
        </p:txBody>
      </p:sp>
      <p:pic>
        <p:nvPicPr>
          <p:cNvPr id="6" name="Obrázek 5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6338D38C-8B46-1029-2197-35EF4E76C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CE69226-8A78-5198-D5F9-C16859CC4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2C6AAE26-0C5E-D8FD-73A8-375D654000BE}"/>
              </a:ext>
            </a:extLst>
          </p:cNvPr>
          <p:cNvSpPr txBox="1">
            <a:spLocks/>
          </p:cNvSpPr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900"/>
              <a:t>Uzávěr jednoho oddělení na klinice infekci</a:t>
            </a:r>
          </a:p>
          <a:p>
            <a:r>
              <a:rPr lang="cs-CZ" sz="1900"/>
              <a:t>Rušení elektivních výkonů a vyšetření SKG, GFS, rušeni kontrol na ambulancích. </a:t>
            </a:r>
          </a:p>
          <a:p>
            <a:r>
              <a:rPr lang="cs-CZ" sz="1900"/>
              <a:t>Tím se zvládne zajistit akutní provoz.</a:t>
            </a:r>
          </a:p>
          <a:p>
            <a:r>
              <a:rPr lang="cs-CZ" sz="1900"/>
              <a:t>Nebude ale moznost pobrat pacienty z okolních nemocnic, pokud tam nebudou zvládat</a:t>
            </a:r>
            <a:endParaRPr lang="cs-CZ" sz="1900" dirty="0"/>
          </a:p>
        </p:txBody>
      </p:sp>
      <p:pic>
        <p:nvPicPr>
          <p:cNvPr id="9" name="Obrázek 8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8E5FCD5B-FBCD-32C2-B329-EE3D24786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61" y="640080"/>
            <a:ext cx="578538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14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5628011-26BA-E05B-713A-37B76D765339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České Budějovice</a:t>
            </a:r>
          </a:p>
        </p:txBody>
      </p:sp>
      <p:pic>
        <p:nvPicPr>
          <p:cNvPr id="6" name="Obrázek 5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6338D38C-8B46-1029-2197-35EF4E76C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0659990-F4E8-71F8-6B6E-5D7095252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2200" dirty="0"/>
              <a:t>Oční - redukuje ambulantní provoz, plánovaná vyšetřeni jsou z části </a:t>
            </a:r>
            <a:r>
              <a:rPr lang="cs-CZ" sz="2200" dirty="0" err="1"/>
              <a:t>přeobjednan</a:t>
            </a:r>
            <a:endParaRPr lang="cs-CZ" sz="2200" dirty="0"/>
          </a:p>
          <a:p>
            <a:r>
              <a:rPr lang="cs-CZ" sz="2200" dirty="0"/>
              <a:t>Interna ani infekce zatím nic dopředu neomezuje, vedeni plánuje zvládnout stejný objem práce akorát s mene lidmi, což na interně zřejmě nepůjde, čili uvidí se v praxi</a:t>
            </a:r>
          </a:p>
          <a:p>
            <a:r>
              <a:rPr lang="cs-CZ" sz="2200" dirty="0"/>
              <a:t>Gynekologie zatím oficiálně bez redukce provozu, v praxi se uvidí </a:t>
            </a:r>
          </a:p>
          <a:p>
            <a:endParaRPr lang="cs-CZ" sz="2200" dirty="0"/>
          </a:p>
        </p:txBody>
      </p:sp>
      <p:pic>
        <p:nvPicPr>
          <p:cNvPr id="3" name="Obrázek 2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A1D21FA8-4FF0-C1ED-28A7-2DB6E69B9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989272"/>
            <a:ext cx="5458968" cy="287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82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5628011-26BA-E05B-713A-37B76D765339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Zlín</a:t>
            </a:r>
          </a:p>
        </p:txBody>
      </p:sp>
      <p:pic>
        <p:nvPicPr>
          <p:cNvPr id="6" name="Obrázek 5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6338D38C-8B46-1029-2197-35EF4E76C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0659990-F4E8-71F8-6B6E-5D7095252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9598914" cy="3547872"/>
          </a:xfrm>
        </p:spPr>
        <p:txBody>
          <a:bodyPr anchor="t">
            <a:normAutofit/>
          </a:bodyPr>
          <a:lstStyle/>
          <a:p>
            <a:r>
              <a:rPr lang="cs-CZ" sz="2400" dirty="0"/>
              <a:t>ARO - v protestu zůstává více než polovina sloužících lékařů, je možné že se omezí plánovaná operativa</a:t>
            </a:r>
          </a:p>
          <a:p>
            <a:r>
              <a:rPr lang="cs-CZ" sz="2400" dirty="0"/>
              <a:t>Traumatologie - v protestu zůstávají všichni, je možné omezení plánované péče a provozu oddělení i operativy</a:t>
            </a:r>
          </a:p>
        </p:txBody>
      </p:sp>
    </p:spTree>
    <p:extLst>
      <p:ext uri="{BB962C8B-B14F-4D97-AF65-F5344CB8AC3E}">
        <p14:creationId xmlns:p14="http://schemas.microsoft.com/office/powerpoint/2010/main" val="2878136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5628011-26BA-E05B-713A-37B76D765339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Krnov</a:t>
            </a:r>
          </a:p>
        </p:txBody>
      </p:sp>
      <p:pic>
        <p:nvPicPr>
          <p:cNvPr id="6" name="Obrázek 5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6338D38C-8B46-1029-2197-35EF4E76C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0659990-F4E8-71F8-6B6E-5D7095252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486" y="1870329"/>
            <a:ext cx="9598914" cy="3547872"/>
          </a:xfrm>
        </p:spPr>
        <p:txBody>
          <a:bodyPr anchor="t">
            <a:normAutofit fontScale="92500" lnSpcReduction="10000"/>
          </a:bodyPr>
          <a:lstStyle/>
          <a:p>
            <a:pPr algn="just"/>
            <a:r>
              <a:rPr lang="cs-CZ" sz="2400" dirty="0">
                <a:effectLst/>
                <a:ea typeface="Times New Roman" panose="02020603050405020304" pitchFamily="18" charset="0"/>
              </a:rPr>
              <a:t>V PROSINCI BUDE ZRUŠEN PROVOZ: interní ambulance včetně provádění předoperačních vyšetření u neakutních pacientů, alergologické ambulance, gastroenterologické ambulance. </a:t>
            </a:r>
            <a:r>
              <a:rPr lang="cs-CZ" sz="2400" u="sng" dirty="0">
                <a:effectLst/>
                <a:ea typeface="Times New Roman" panose="02020603050405020304" pitchFamily="18" charset="0"/>
              </a:rPr>
              <a:t>Provoz endoskopického pracoviště zůstane zachován. </a:t>
            </a:r>
            <a:endParaRPr lang="cs-CZ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sz="2400" dirty="0">
                <a:effectLst/>
                <a:ea typeface="Times New Roman" panose="02020603050405020304" pitchFamily="18" charset="0"/>
              </a:rPr>
              <a:t>ECHO ambulance při interním oddělení bude mít provoz pro neakutní pacienty omezený na 3x 1/2 dne v týdnu. </a:t>
            </a:r>
          </a:p>
          <a:p>
            <a:pPr algn="just"/>
            <a:r>
              <a:rPr lang="cs-CZ" sz="2400" dirty="0">
                <a:effectLst/>
                <a:ea typeface="Times New Roman" panose="02020603050405020304" pitchFamily="18" charset="0"/>
              </a:rPr>
              <a:t>Na neurologickém oddělení bude výrazně omezen provoz EMG ambulance a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neurosono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. Provoz neurologické ambulance  a příjem na neurologické oddělení bude vyhrazen jen pro akutní stavy. </a:t>
            </a:r>
          </a:p>
          <a:p>
            <a:pPr algn="just"/>
            <a:r>
              <a:rPr lang="cs-CZ" sz="2400" dirty="0">
                <a:effectLst/>
                <a:ea typeface="Times New Roman" panose="02020603050405020304" pitchFamily="18" charset="0"/>
              </a:rPr>
              <a:t>LPS (pohotovost) pro dospělé bude v provozu do 20:00. Pohotovostní služba pro děti nebude omezena. 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20632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5628011-26BA-E05B-713A-37B76D765339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Vyškov</a:t>
            </a:r>
          </a:p>
        </p:txBody>
      </p:sp>
      <p:pic>
        <p:nvPicPr>
          <p:cNvPr id="6" name="Obrázek 5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6338D38C-8B46-1029-2197-35EF4E76C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0659990-F4E8-71F8-6B6E-5D7095252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61" y="1937004"/>
            <a:ext cx="9598914" cy="3547872"/>
          </a:xfrm>
        </p:spPr>
        <p:txBody>
          <a:bodyPr anchor="t">
            <a:normAutofit fontScale="92500" lnSpcReduction="20000"/>
          </a:bodyPr>
          <a:lstStyle/>
          <a:p>
            <a:r>
              <a:rPr lang="cs-CZ" dirty="0"/>
              <a:t>Pediatrie – forma denního stacionáře –</a:t>
            </a:r>
          </a:p>
          <a:p>
            <a:pPr lvl="1"/>
            <a:r>
              <a:rPr lang="cs-CZ" dirty="0"/>
              <a:t>7:00 – 15:30</a:t>
            </a:r>
          </a:p>
          <a:p>
            <a:r>
              <a:rPr lang="cs-CZ" dirty="0"/>
              <a:t>Po 15 :30 do rána bude akutní péče nulová, bez lékaře. </a:t>
            </a:r>
            <a:r>
              <a:rPr lang="cs-CZ" b="1" dirty="0"/>
              <a:t>Zavřeno</a:t>
            </a:r>
            <a:r>
              <a:rPr lang="cs-CZ" dirty="0"/>
              <a:t>.</a:t>
            </a:r>
          </a:p>
          <a:p>
            <a:r>
              <a:rPr lang="cs-CZ" dirty="0"/>
              <a:t>Provoz porodnice však nesmí zůstat bez přítomnosti pediatra – a ten tam nebude, takže hrozí úplné zavření.</a:t>
            </a:r>
          </a:p>
          <a:p>
            <a:r>
              <a:rPr lang="cs-CZ" dirty="0"/>
              <a:t>ředitel dal ultimátum buďto za jakoukoliv cenu („řekněte si sumu“) vyskládat noční pediatrické služby „stačí na porodnici“ , nebo po vzoru Boskovické nemocnice </a:t>
            </a:r>
            <a:r>
              <a:rPr lang="cs-CZ" dirty="0" err="1"/>
              <a:t>vyhlási</a:t>
            </a:r>
            <a:r>
              <a:rPr lang="cs-CZ" dirty="0"/>
              <a:t> úplné zavření </a:t>
            </a:r>
            <a:r>
              <a:rPr lang="cs-CZ" dirty="0" err="1"/>
              <a:t>Gyn-Por</a:t>
            </a:r>
            <a:r>
              <a:rPr lang="cs-CZ" dirty="0"/>
              <a:t> oddělení na 5 měsíců z důvodu kompletní rekonstrukce – je to reální, a prý to již avizoval na kraji.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14540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5628011-26BA-E05B-713A-37B76D765339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IKEM</a:t>
            </a:r>
          </a:p>
        </p:txBody>
      </p:sp>
      <p:pic>
        <p:nvPicPr>
          <p:cNvPr id="6" name="Obrázek 5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6338D38C-8B46-1029-2197-35EF4E76C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0659990-F4E8-71F8-6B6E-5D7095252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61" y="1937004"/>
            <a:ext cx="9598914" cy="3547872"/>
          </a:xfrm>
        </p:spPr>
        <p:txBody>
          <a:bodyPr anchor="t">
            <a:normAutofit/>
          </a:bodyPr>
          <a:lstStyle/>
          <a:p>
            <a:r>
              <a:rPr lang="cs-CZ" sz="2400" dirty="0"/>
              <a:t>Zajistí se akutní i elektivní péče - podle zákoníku, ale slouží i lidi, kteří nesloužili roky.</a:t>
            </a:r>
          </a:p>
          <a:p>
            <a:endParaRPr lang="cs-CZ" sz="2400" dirty="0"/>
          </a:p>
          <a:p>
            <a:r>
              <a:rPr lang="cs-CZ" sz="2400" dirty="0"/>
              <a:t>je omezena elektivní kapacita kardiochirurgie a transplantační chirurgie o 50% výkonů.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22819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B964FF-D62F-0162-7F4E-8F267240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441938"/>
            <a:ext cx="7524750" cy="3974124"/>
          </a:xfrm>
        </p:spPr>
        <p:txBody>
          <a:bodyPr>
            <a:normAutofit/>
          </a:bodyPr>
          <a:lstStyle/>
          <a:p>
            <a:pPr algn="ctr"/>
            <a:r>
              <a:rPr lang="cs-CZ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První polovina prosince</a:t>
            </a:r>
            <a:br>
              <a:rPr lang="cs-CZ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cs-CZ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cs-CZ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Druhá polovina prosince?</a:t>
            </a:r>
          </a:p>
        </p:txBody>
      </p:sp>
    </p:spTree>
    <p:extLst>
      <p:ext uri="{BB962C8B-B14F-4D97-AF65-F5344CB8AC3E}">
        <p14:creationId xmlns:p14="http://schemas.microsoft.com/office/powerpoint/2010/main" val="3276303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5628011-26BA-E05B-713A-37B76D765339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2024</a:t>
            </a:r>
          </a:p>
        </p:txBody>
      </p:sp>
      <p:pic>
        <p:nvPicPr>
          <p:cNvPr id="6" name="Obrázek 5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6338D38C-8B46-1029-2197-35EF4E76C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8F9BCF9-2112-6DAC-3CB3-E2C3EEFFB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/>
              <a:t>zaměstnavatel</a:t>
            </a:r>
            <a:r>
              <a:rPr lang="sk-SK" dirty="0"/>
              <a:t> </a:t>
            </a:r>
            <a:r>
              <a:rPr lang="sk-SK" dirty="0" err="1"/>
              <a:t>dle</a:t>
            </a:r>
            <a:r>
              <a:rPr lang="sk-SK" dirty="0"/>
              <a:t> </a:t>
            </a:r>
            <a:r>
              <a:rPr lang="sk-SK" dirty="0" err="1"/>
              <a:t>zákoníku</a:t>
            </a:r>
            <a:r>
              <a:rPr lang="sk-SK" dirty="0"/>
              <a:t> práce (§ 93) </a:t>
            </a:r>
            <a:r>
              <a:rPr lang="sk-SK" dirty="0" err="1"/>
              <a:t>může</a:t>
            </a:r>
            <a:r>
              <a:rPr lang="sk-SK" dirty="0"/>
              <a:t> </a:t>
            </a:r>
            <a:r>
              <a:rPr lang="sk-SK" dirty="0" err="1"/>
              <a:t>nařídit</a:t>
            </a:r>
            <a:r>
              <a:rPr lang="sk-SK" dirty="0"/>
              <a:t> </a:t>
            </a:r>
            <a:r>
              <a:rPr lang="sk-SK" dirty="0" err="1"/>
              <a:t>zaměstnanci</a:t>
            </a:r>
            <a:r>
              <a:rPr lang="sk-SK" dirty="0"/>
              <a:t> práci </a:t>
            </a:r>
            <a:r>
              <a:rPr lang="sk-SK" dirty="0" err="1"/>
              <a:t>přesčas</a:t>
            </a:r>
            <a:r>
              <a:rPr lang="sk-SK" dirty="0"/>
              <a:t> v rozsahu 150 </a:t>
            </a:r>
            <a:r>
              <a:rPr lang="sk-SK" dirty="0" err="1"/>
              <a:t>hodin</a:t>
            </a:r>
            <a:r>
              <a:rPr lang="sk-SK" dirty="0"/>
              <a:t> za rok</a:t>
            </a:r>
          </a:p>
          <a:p>
            <a:endParaRPr lang="sk-SK" dirty="0"/>
          </a:p>
          <a:p>
            <a:r>
              <a:rPr lang="sk-SK" dirty="0" err="1"/>
              <a:t>pokud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na tom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zaměstnancem</a:t>
            </a:r>
            <a:r>
              <a:rPr lang="sk-SK" dirty="0"/>
              <a:t> </a:t>
            </a:r>
            <a:r>
              <a:rPr lang="sk-SK" dirty="0" err="1"/>
              <a:t>smluvně</a:t>
            </a:r>
            <a:r>
              <a:rPr lang="sk-SK" dirty="0"/>
              <a:t> dohodne, </a:t>
            </a:r>
            <a:r>
              <a:rPr lang="sk-SK" dirty="0" err="1"/>
              <a:t>může</a:t>
            </a:r>
            <a:r>
              <a:rPr lang="sk-SK" dirty="0"/>
              <a:t> </a:t>
            </a:r>
            <a:r>
              <a:rPr lang="sk-SK" dirty="0" err="1"/>
              <a:t>zaměstnanec</a:t>
            </a:r>
            <a:r>
              <a:rPr lang="sk-SK" dirty="0"/>
              <a:t> </a:t>
            </a:r>
            <a:r>
              <a:rPr lang="sk-SK" dirty="0" err="1"/>
              <a:t>odpracovat</a:t>
            </a:r>
            <a:r>
              <a:rPr lang="sk-SK" dirty="0"/>
              <a:t> </a:t>
            </a:r>
            <a:r>
              <a:rPr lang="sk-SK" dirty="0" err="1"/>
              <a:t>přesčas</a:t>
            </a:r>
            <a:r>
              <a:rPr lang="sk-SK" dirty="0"/>
              <a:t> </a:t>
            </a:r>
            <a:r>
              <a:rPr lang="sk-SK" dirty="0" err="1"/>
              <a:t>maximálně</a:t>
            </a:r>
            <a:r>
              <a:rPr lang="sk-SK" dirty="0"/>
              <a:t> 416 </a:t>
            </a:r>
            <a:r>
              <a:rPr lang="sk-SK" dirty="0" err="1"/>
              <a:t>hodin</a:t>
            </a:r>
            <a:r>
              <a:rPr lang="sk-SK" dirty="0"/>
              <a:t> za období 52týdnů po </a:t>
            </a:r>
            <a:r>
              <a:rPr lang="sk-SK" dirty="0" err="1"/>
              <a:t>sobě</a:t>
            </a:r>
            <a:r>
              <a:rPr lang="sk-SK" dirty="0"/>
              <a:t> </a:t>
            </a:r>
            <a:r>
              <a:rPr lang="sk-SK" dirty="0" err="1"/>
              <a:t>jdoucích</a:t>
            </a:r>
            <a:r>
              <a:rPr lang="sk-SK" dirty="0"/>
              <a:t> (cca 35 </a:t>
            </a:r>
            <a:r>
              <a:rPr lang="sk-SK" dirty="0" err="1"/>
              <a:t>hodin</a:t>
            </a:r>
            <a:r>
              <a:rPr lang="sk-SK" dirty="0"/>
              <a:t> </a:t>
            </a:r>
            <a:r>
              <a:rPr lang="sk-SK" dirty="0" err="1"/>
              <a:t>měsíčně</a:t>
            </a:r>
            <a:r>
              <a:rPr lang="sk-SK" dirty="0"/>
              <a:t>)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b="1" dirty="0"/>
              <a:t>Přesčasy jsou dobrovolné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/>
              <a:t>Přesčasy nelze plánovat</a:t>
            </a:r>
          </a:p>
        </p:txBody>
      </p:sp>
    </p:spTree>
    <p:extLst>
      <p:ext uri="{BB962C8B-B14F-4D97-AF65-F5344CB8AC3E}">
        <p14:creationId xmlns:p14="http://schemas.microsoft.com/office/powerpoint/2010/main" val="131883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nímek obrazovky, text, diagram, řada/pruh&#10;&#10;Popis byl vytvořen automaticky">
            <a:extLst>
              <a:ext uri="{FF2B5EF4-FFF2-40B4-BE49-F238E27FC236}">
                <a16:creationId xmlns:a16="http://schemas.microsoft.com/office/drawing/2014/main" id="{7CD26845-F9E6-1B8E-AF92-BCE5E08C1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4" y="-744790"/>
            <a:ext cx="11792556" cy="4392727"/>
          </a:xfrm>
          <a:prstGeom prst="rect">
            <a:avLst/>
          </a:prstGeom>
        </p:spPr>
      </p:pic>
      <p:pic>
        <p:nvPicPr>
          <p:cNvPr id="7" name="Obrázek 6" descr="Obsah obrázku text, snímek obrazovky, diagram, Paralelní&#10;&#10;Popis byl vytvořen automaticky">
            <a:extLst>
              <a:ext uri="{FF2B5EF4-FFF2-40B4-BE49-F238E27FC236}">
                <a16:creationId xmlns:a16="http://schemas.microsoft.com/office/drawing/2014/main" id="{61E9267C-C837-78D4-F7BF-FBD0816DD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4" y="3647937"/>
            <a:ext cx="11792556" cy="5353325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DA530759-1694-C7D1-CD49-204CCFF2E785}"/>
              </a:ext>
            </a:extLst>
          </p:cNvPr>
          <p:cNvSpPr/>
          <p:nvPr/>
        </p:nvSpPr>
        <p:spPr>
          <a:xfrm>
            <a:off x="2966852" y="1911809"/>
            <a:ext cx="6258296" cy="36219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77AAAB0-363D-83E1-F1B0-467FC9DB5CC9}"/>
              </a:ext>
            </a:extLst>
          </p:cNvPr>
          <p:cNvSpPr txBox="1"/>
          <p:nvPr/>
        </p:nvSpPr>
        <p:spPr>
          <a:xfrm>
            <a:off x="3959998" y="2786330"/>
            <a:ext cx="7832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>
                <a:highlight>
                  <a:srgbClr val="FFFF00"/>
                </a:highlight>
              </a:rPr>
              <a:t>DOTAZY?</a:t>
            </a:r>
          </a:p>
        </p:txBody>
      </p:sp>
    </p:spTree>
    <p:extLst>
      <p:ext uri="{BB962C8B-B14F-4D97-AF65-F5344CB8AC3E}">
        <p14:creationId xmlns:p14="http://schemas.microsoft.com/office/powerpoint/2010/main" val="52579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3CD0D77-CD7F-3247-E581-534892E0EC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8421" y="1831473"/>
          <a:ext cx="11137240" cy="4498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00">
                  <a:extLst>
                    <a:ext uri="{9D8B030D-6E8A-4147-A177-3AD203B41FA5}">
                      <a16:colId xmlns:a16="http://schemas.microsoft.com/office/drawing/2014/main" val="3331696036"/>
                    </a:ext>
                  </a:extLst>
                </a:gridCol>
                <a:gridCol w="8737340">
                  <a:extLst>
                    <a:ext uri="{9D8B030D-6E8A-4147-A177-3AD203B41FA5}">
                      <a16:colId xmlns:a16="http://schemas.microsoft.com/office/drawing/2014/main" val="3378966701"/>
                    </a:ext>
                  </a:extLst>
                </a:gridCol>
              </a:tblGrid>
              <a:tr h="8672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400" dirty="0"/>
                        <a:t>Neurologie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Zajištěn provoz JIP, standardního oddělení (s omezením lůžek z 50 na 38) a akutní ambulance (kde bude redukován počet lékařů), zrušeny speciální ambulance (kromě </a:t>
                      </a:r>
                      <a:r>
                        <a:rPr lang="cs-CZ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centrových</a:t>
                      </a: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- RS, migrény). V rozpisu není téměř žádná rezerva. 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341686"/>
                  </a:ext>
                </a:extLst>
              </a:tr>
              <a:tr h="867238">
                <a:tc>
                  <a:txBody>
                    <a:bodyPr/>
                    <a:lstStyle/>
                    <a:p>
                      <a:r>
                        <a:rPr lang="cs-CZ" sz="2400" dirty="0"/>
                        <a:t>Gynekologie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Zajištěn akutní provoz </a:t>
                      </a:r>
                      <a:r>
                        <a:rPr lang="cs-CZ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gyn</a:t>
                      </a: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. ambulance, porodnice bude beze změny- je stále v akutním režimu. Budou zrušeny nebo omezeny odborné ambulance a ultrazvuky. Jsou zrušeny elektivní výkony, budou jen akutní. 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803304"/>
                  </a:ext>
                </a:extLst>
              </a:tr>
              <a:tr h="658458">
                <a:tc>
                  <a:txBody>
                    <a:bodyPr/>
                    <a:lstStyle/>
                    <a:p>
                      <a:r>
                        <a:rPr lang="cs-CZ" sz="2400" dirty="0"/>
                        <a:t>Urologie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Akutní péče zachována, omezené elektivní výkony. </a:t>
                      </a:r>
                    </a:p>
                    <a:p>
                      <a:pPr lvl="0">
                        <a:buNone/>
                      </a:pP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385461"/>
                  </a:ext>
                </a:extLst>
              </a:tr>
              <a:tr h="1959316">
                <a:tc>
                  <a:txBody>
                    <a:bodyPr/>
                    <a:lstStyle/>
                    <a:p>
                      <a:r>
                        <a:rPr lang="cs-CZ" sz="2400" dirty="0"/>
                        <a:t>Radiologie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Zůstane jednosměnný provoz, služby by měly být nepřetržité jen na CT (kde se budou střídat čtyři), ultrazvuky se budou nepřetržitě sloužit jen o víkendech a svátcích, v noci po pracovních dnech ne. Budou se dělat pouze dospělí pacienti. Rentgeny budou konzultovat dvě kolegyně z domova pouze na požádání. ERCP mimo pracovní dobu jen po domluvě s lékařem sloužícím sono (čili stejně – víkendy, svátky, ne noci po pracovních dnech). Provoz v běžné </a:t>
                      </a:r>
                      <a:r>
                        <a:rPr lang="cs-CZ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prac</a:t>
                      </a: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. době neomezen. </a:t>
                      </a:r>
                    </a:p>
                    <a:p>
                      <a:pPr lvl="0">
                        <a:buNone/>
                      </a:pP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184760"/>
                  </a:ext>
                </a:extLst>
              </a:tr>
            </a:tbl>
          </a:graphicData>
        </a:graphic>
      </p:graphicFrame>
      <p:pic>
        <p:nvPicPr>
          <p:cNvPr id="3" name="Obrázek 2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08B5CEDF-43DE-407B-CF33-B866809F2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76082C1D-CAEF-75E3-EAD0-A5FB5424A449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>
                <a:ea typeface="Calibri Light"/>
                <a:cs typeface="Calibri Light"/>
              </a:rPr>
              <a:t>Fakultní Thomayerova nemocnice</a:t>
            </a:r>
            <a:endParaRPr lang="cs-CZ" sz="4000" b="1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7844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číslo, displej&#10;&#10;Popis byl vytvořen automaticky">
            <a:extLst>
              <a:ext uri="{FF2B5EF4-FFF2-40B4-BE49-F238E27FC236}">
                <a16:creationId xmlns:a16="http://schemas.microsoft.com/office/drawing/2014/main" id="{A6839FD4-33CB-A1F3-55FF-29BCC463B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713" r="1350" b="1823"/>
          <a:stretch/>
        </p:blipFill>
        <p:spPr>
          <a:xfrm>
            <a:off x="2345405" y="1067582"/>
            <a:ext cx="6838950" cy="5425293"/>
          </a:xfrm>
        </p:spPr>
      </p:pic>
      <p:pic>
        <p:nvPicPr>
          <p:cNvPr id="3" name="Obrázek 2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5F35823D-1912-6F41-B30F-047050EC2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B0964751-663E-CDBD-9A00-2BE92C4BF85D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Fakultní Thomayerova nemocnice</a:t>
            </a:r>
          </a:p>
        </p:txBody>
      </p:sp>
    </p:spTree>
    <p:extLst>
      <p:ext uri="{BB962C8B-B14F-4D97-AF65-F5344CB8AC3E}">
        <p14:creationId xmlns:p14="http://schemas.microsoft.com/office/powerpoint/2010/main" val="278365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73D297-869C-102D-54EC-E395AA094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90725"/>
            <a:ext cx="4708241" cy="39905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/>
              <a:t>I. </a:t>
            </a:r>
            <a:r>
              <a:rPr lang="en-US" sz="2200" b="1" dirty="0" err="1"/>
              <a:t>Ortopedie</a:t>
            </a:r>
            <a:endParaRPr lang="en-US" sz="2200" b="1" dirty="0"/>
          </a:p>
          <a:p>
            <a:pPr lvl="1"/>
            <a:r>
              <a:rPr lang="en-US" sz="1600" dirty="0" err="1"/>
              <a:t>Každá</a:t>
            </a:r>
            <a:r>
              <a:rPr lang="en-US" sz="1600" dirty="0"/>
              <a:t> </a:t>
            </a:r>
            <a:r>
              <a:rPr lang="en-US" sz="1600" dirty="0" err="1"/>
              <a:t>stanice</a:t>
            </a:r>
            <a:r>
              <a:rPr lang="en-US" sz="1600" dirty="0"/>
              <a:t> </a:t>
            </a:r>
            <a:r>
              <a:rPr lang="en-US" sz="1600" dirty="0" err="1"/>
              <a:t>uzavírá</a:t>
            </a:r>
            <a:r>
              <a:rPr lang="en-US" sz="1600" dirty="0"/>
              <a:t> 10 </a:t>
            </a:r>
            <a:r>
              <a:rPr lang="en-US" sz="1600" dirty="0" err="1"/>
              <a:t>lůžek</a:t>
            </a:r>
            <a:endParaRPr lang="en-US" sz="1600" dirty="0"/>
          </a:p>
          <a:p>
            <a:pPr lvl="1"/>
            <a:r>
              <a:rPr lang="en-US" sz="1600" dirty="0" err="1">
                <a:effectLst/>
              </a:rPr>
              <a:t>Noční</a:t>
            </a:r>
            <a:r>
              <a:rPr lang="en-US" sz="1600" dirty="0">
                <a:effectLst/>
              </a:rPr>
              <a:t> trauma </a:t>
            </a:r>
            <a:r>
              <a:rPr lang="en-US" sz="1600" dirty="0" err="1">
                <a:effectLst/>
              </a:rPr>
              <a:t>směny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oslabeny</a:t>
            </a:r>
            <a:r>
              <a:rPr lang="en-US" sz="1600" dirty="0">
                <a:effectLst/>
              </a:rPr>
              <a:t> o 1 </a:t>
            </a:r>
            <a:r>
              <a:rPr lang="en-US" sz="1600" dirty="0" err="1">
                <a:effectLst/>
              </a:rPr>
              <a:t>lékaře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oproti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normálu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občas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jsou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služby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kde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není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atestovaný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traumatolog</a:t>
            </a:r>
            <a:r>
              <a:rPr lang="en-US" sz="1600" dirty="0">
                <a:effectLst/>
              </a:rPr>
              <a:t> (v </a:t>
            </a:r>
            <a:r>
              <a:rPr lang="en-US" sz="1600" dirty="0" err="1">
                <a:effectLst/>
              </a:rPr>
              <a:t>traumacentru</a:t>
            </a:r>
            <a:r>
              <a:rPr lang="en-US" sz="1600" dirty="0">
                <a:effectLst/>
              </a:rPr>
              <a:t>!!!)</a:t>
            </a:r>
          </a:p>
          <a:p>
            <a:pPr lvl="1"/>
            <a:r>
              <a:rPr lang="en-US" sz="1600" dirty="0" err="1"/>
              <a:t>Traumatologie</a:t>
            </a:r>
            <a:r>
              <a:rPr lang="en-US" sz="1600" dirty="0"/>
              <a:t> </a:t>
            </a:r>
            <a:r>
              <a:rPr lang="en-US" sz="1600" dirty="0" err="1"/>
              <a:t>pouze</a:t>
            </a:r>
            <a:r>
              <a:rPr lang="en-US" sz="1600" dirty="0"/>
              <a:t> 1 </a:t>
            </a:r>
            <a:r>
              <a:rPr lang="en-US" sz="1600" dirty="0" err="1"/>
              <a:t>sál</a:t>
            </a:r>
            <a:r>
              <a:rPr lang="en-US" sz="1600" dirty="0"/>
              <a:t> (</a:t>
            </a:r>
            <a:r>
              <a:rPr lang="en-US" sz="1600" dirty="0">
                <a:effectLst/>
              </a:rPr>
              <a:t>(V </a:t>
            </a:r>
            <a:r>
              <a:rPr lang="en-US" sz="1600" dirty="0" err="1">
                <a:effectLst/>
              </a:rPr>
              <a:t>případě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větších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výkonů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které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budou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vyžadovat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více</a:t>
            </a:r>
            <a:r>
              <a:rPr lang="en-US" sz="1600" dirty="0">
                <a:effectLst/>
              </a:rPr>
              <a:t> jak 2 </a:t>
            </a:r>
            <a:r>
              <a:rPr lang="en-US" sz="1600" dirty="0" err="1">
                <a:effectLst/>
              </a:rPr>
              <a:t>lékaře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zbývá</a:t>
            </a:r>
            <a:r>
              <a:rPr lang="en-US" sz="1600" dirty="0">
                <a:effectLst/>
              </a:rPr>
              <a:t> v </a:t>
            </a:r>
            <a:r>
              <a:rPr lang="en-US" sz="1600" dirty="0" err="1">
                <a:effectLst/>
              </a:rPr>
              <a:t>noci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pouze</a:t>
            </a:r>
            <a:r>
              <a:rPr lang="en-US" sz="1600" dirty="0">
                <a:effectLst/>
              </a:rPr>
              <a:t> 1 </a:t>
            </a:r>
            <a:r>
              <a:rPr lang="en-US" sz="1600" dirty="0" err="1">
                <a:effectLst/>
              </a:rPr>
              <a:t>traumatolog</a:t>
            </a:r>
            <a:r>
              <a:rPr lang="en-US" sz="1600" dirty="0">
                <a:effectLst/>
              </a:rPr>
              <a:t> pro </a:t>
            </a:r>
            <a:r>
              <a:rPr lang="en-US" sz="1600" dirty="0" err="1">
                <a:effectLst/>
              </a:rPr>
              <a:t>ambulanci</a:t>
            </a:r>
            <a:r>
              <a:rPr lang="en-US" sz="1600" dirty="0">
                <a:effectLst/>
              </a:rPr>
              <a:t>, urgent, </a:t>
            </a:r>
            <a:r>
              <a:rPr lang="en-US" sz="1600" dirty="0" err="1">
                <a:effectLst/>
              </a:rPr>
              <a:t>oddělení</a:t>
            </a:r>
            <a:r>
              <a:rPr lang="en-US" sz="1600" dirty="0">
                <a:effectLst/>
              </a:rPr>
              <a:t>, JIP a </a:t>
            </a:r>
            <a:r>
              <a:rPr lang="en-US" sz="1600" dirty="0" err="1">
                <a:effectLst/>
              </a:rPr>
              <a:t>konzilia</a:t>
            </a:r>
            <a:r>
              <a:rPr lang="en-US" sz="1600" dirty="0">
                <a:effectLst/>
              </a:rPr>
              <a:t>)</a:t>
            </a:r>
          </a:p>
          <a:p>
            <a:pPr lvl="1"/>
            <a:r>
              <a:rPr lang="en-US" sz="1600" dirty="0" err="1">
                <a:effectLst/>
              </a:rPr>
              <a:t>Ortopedie</a:t>
            </a:r>
            <a:r>
              <a:rPr lang="en-US" sz="1600" dirty="0">
                <a:effectLst/>
              </a:rPr>
              <a:t> 2 </a:t>
            </a:r>
            <a:r>
              <a:rPr lang="en-US" sz="1600" dirty="0" err="1">
                <a:effectLst/>
              </a:rPr>
              <a:t>sály</a:t>
            </a:r>
            <a:r>
              <a:rPr lang="en-US" sz="1600" dirty="0">
                <a:effectLst/>
              </a:rPr>
              <a:t> ze 4</a:t>
            </a:r>
          </a:p>
          <a:p>
            <a:pPr lvl="1"/>
            <a:r>
              <a:rPr lang="en-US" sz="1600" dirty="0" err="1">
                <a:effectLst/>
              </a:rPr>
              <a:t>Ortopedické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služby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všední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dny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pouze</a:t>
            </a:r>
            <a:r>
              <a:rPr lang="en-US" sz="1600" dirty="0">
                <a:effectLst/>
              </a:rPr>
              <a:t> 1 </a:t>
            </a:r>
            <a:r>
              <a:rPr lang="en-US" sz="1600" dirty="0" err="1">
                <a:effectLst/>
              </a:rPr>
              <a:t>lékař</a:t>
            </a:r>
            <a:endParaRPr lang="en-US" sz="1600" dirty="0">
              <a:effectLst/>
            </a:endParaRPr>
          </a:p>
          <a:p>
            <a:pPr lvl="1"/>
            <a:r>
              <a:rPr lang="en-US" sz="1600" dirty="0" err="1"/>
              <a:t>Omezený</a:t>
            </a:r>
            <a:r>
              <a:rPr lang="en-US" sz="1600" dirty="0"/>
              <a:t> </a:t>
            </a:r>
            <a:r>
              <a:rPr lang="en-US" sz="1600" dirty="0" err="1"/>
              <a:t>provoz</a:t>
            </a:r>
            <a:r>
              <a:rPr lang="en-US" sz="1600" dirty="0"/>
              <a:t> </a:t>
            </a:r>
            <a:r>
              <a:rPr lang="en-US" sz="1600" dirty="0" err="1"/>
              <a:t>ambulancí</a:t>
            </a:r>
            <a:endParaRPr lang="en-US" sz="1600" dirty="0"/>
          </a:p>
          <a:p>
            <a:pPr lvl="1"/>
            <a:r>
              <a:rPr lang="en-US" sz="1600" dirty="0" err="1">
                <a:effectLst/>
              </a:rPr>
              <a:t>Směnný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provoz</a:t>
            </a:r>
            <a:r>
              <a:rPr lang="en-US" sz="1600" dirty="0">
                <a:effectLst/>
              </a:rPr>
              <a:t> a </a:t>
            </a:r>
            <a:r>
              <a:rPr lang="en-US" sz="1600" dirty="0" err="1">
                <a:effectLst/>
              </a:rPr>
              <a:t>zrušené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dovolené</a:t>
            </a:r>
            <a:r>
              <a:rPr lang="en-US" sz="1600" dirty="0">
                <a:effectLst/>
              </a:rPr>
              <a:t> (pro ty, co </a:t>
            </a:r>
            <a:r>
              <a:rPr lang="en-US" sz="1600" dirty="0" err="1">
                <a:effectLst/>
              </a:rPr>
              <a:t>vypověděli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přesčasy</a:t>
            </a:r>
            <a:r>
              <a:rPr lang="en-US" sz="1100" dirty="0">
                <a:effectLst/>
              </a:rPr>
              <a:t>)</a:t>
            </a:r>
          </a:p>
          <a:p>
            <a:pPr lvl="1"/>
            <a:endParaRPr lang="en-US" sz="1100" dirty="0">
              <a:effectLst/>
            </a:endParaRPr>
          </a:p>
          <a:p>
            <a:pPr lvl="1"/>
            <a:endParaRPr lang="en-US" sz="1100" dirty="0"/>
          </a:p>
        </p:txBody>
      </p:sp>
      <p:pic>
        <p:nvPicPr>
          <p:cNvPr id="5" name="Obrázek 4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DD0CD672-1979-F725-B6F7-A52F0CAEDB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2446" r="1004" b="1223"/>
          <a:stretch/>
        </p:blipFill>
        <p:spPr>
          <a:xfrm>
            <a:off x="5150134" y="1000775"/>
            <a:ext cx="6095999" cy="4858053"/>
          </a:xfrm>
          <a:prstGeom prst="rect">
            <a:avLst/>
          </a:prstGeom>
        </p:spPr>
      </p:pic>
      <p:grpSp>
        <p:nvGrpSpPr>
          <p:cNvPr id="39" name="Group 35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Obrázek 8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3D76719C-C4A2-2457-0DC5-533721E6A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C73AC82D-BDBD-E3A2-1876-57B205DE2561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Fakultní nemocnice Motol</a:t>
            </a:r>
          </a:p>
        </p:txBody>
      </p:sp>
    </p:spTree>
    <p:extLst>
      <p:ext uri="{BB962C8B-B14F-4D97-AF65-F5344CB8AC3E}">
        <p14:creationId xmlns:p14="http://schemas.microsoft.com/office/powerpoint/2010/main" val="140775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3D76719C-C4A2-2457-0DC5-533721E6A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C73AC82D-BDBD-E3A2-1876-57B205DE2561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Fakultní nemocnice Motol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1DD1884-13C9-680D-ABF5-A9EF54FC2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b="1" dirty="0"/>
              <a:t>Pediatrie</a:t>
            </a:r>
          </a:p>
          <a:p>
            <a:pPr lvl="1"/>
            <a:r>
              <a:rPr lang="cs-CZ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omezení plánovaných endoskopických výkonů na polovinu (všechny jsou v celkové anestezii a zejména dětská gastroenterologie má běžně plný program od pondělí do pátku) </a:t>
            </a:r>
          </a:p>
          <a:p>
            <a:pPr lvl="1"/>
            <a:r>
              <a:rPr lang="cs-CZ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Pokračuje se</a:t>
            </a:r>
            <a:r>
              <a:rPr lang="cs-CZ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nezákonném režimu 8 hod běžný pracovní den + 24 hod služby</a:t>
            </a:r>
          </a:p>
          <a:p>
            <a:pPr lvl="1"/>
            <a:r>
              <a:rPr lang="cs-CZ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uzavření jednoho oddělení s 15 lůžky </a:t>
            </a:r>
          </a:p>
          <a:p>
            <a:pPr lvl="1"/>
            <a:r>
              <a:rPr lang="cs-CZ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jediná v Praze otevřená – nezajistí Krč, Bulovka, VFN (ta od 15.12. zavírá)</a:t>
            </a:r>
          </a:p>
          <a:p>
            <a:pPr lvl="1"/>
            <a:r>
              <a:rPr lang="cs-CZ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zaplnění kliniky akutními pacienty z LSPP a urgentního příjmu, nevyhnutelně budou muset být omezeny plánované hospitalizace k vyšetření (k tomuto nejsou žádné instrukce)</a:t>
            </a:r>
          </a:p>
          <a:p>
            <a:pPr lvl="1"/>
            <a:r>
              <a:rPr lang="cs-CZ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 poslepováno na </a:t>
            </a:r>
            <a:r>
              <a:rPr lang="cs-CZ" sz="2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knop</a:t>
            </a:r>
            <a:r>
              <a:rPr lang="cs-CZ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papíře..</a:t>
            </a:r>
            <a:endParaRPr lang="cs-CZ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24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3D76719C-C4A2-2457-0DC5-533721E6A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C73AC82D-BDBD-E3A2-1876-57B205DE2561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a typeface="Calibri Light"/>
                <a:cs typeface="Calibri Light"/>
              </a:rPr>
              <a:t>Fakultní nemocnice Motol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1DD1884-13C9-680D-ABF5-A9EF54FC2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b="1" dirty="0"/>
              <a:t>Dětská psychiatrie</a:t>
            </a:r>
          </a:p>
          <a:p>
            <a:pPr lvl="1">
              <a:spcAft>
                <a:spcPts val="800"/>
              </a:spcAft>
            </a:pPr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sice okrajový obor, ale reálně se starají o většinu dětských  psych. pacientů  Praha + Střední Čechy a občas i jiné kraje, což není málo, a naši pacienti vcelku dost zahlcují i dětský urgent, pohotovost a pediatrii + ve službě děláme i psych. konzilia u dospělých pacientů (urgent + zbytek nemocnice) </a:t>
            </a:r>
          </a:p>
          <a:p>
            <a:pPr lvl="1">
              <a:spcAft>
                <a:spcPts val="800"/>
              </a:spcAft>
            </a:pPr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režim rozdělený tak, že ti, co nepodali výpověď z přesčasů mají 8h + 24h a ostatní mají takový velmi hybridní režim ve smyslu směnného provozu - kombinace 8,5h a 12h směn denních i nočních</a:t>
            </a:r>
          </a:p>
          <a:p>
            <a:pPr lvl="1">
              <a:spcAft>
                <a:spcPts val="800"/>
              </a:spcAft>
            </a:pPr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službách přes většinu nocí budeme v 1 (posledních několik měsíců jsme sloužili ve dvou celou službu)</a:t>
            </a:r>
          </a:p>
          <a:p>
            <a:r>
              <a:rPr lang="cs-CZ" sz="2400" b="1" dirty="0"/>
              <a:t>ARO</a:t>
            </a:r>
          </a:p>
          <a:p>
            <a:pPr lvl="1"/>
            <a:r>
              <a:rPr lang="cs-CZ" sz="2000" dirty="0"/>
              <a:t>první dva týdny obecně mínus 20 %. Na dospělém to dělá z  cca 30 na 24, na dětech z 16 na 12. Není úplně jednoduché říct čísla za kliniky. </a:t>
            </a:r>
          </a:p>
          <a:p>
            <a:pPr lvl="1"/>
            <a:r>
              <a:rPr lang="cs-CZ" sz="2000" dirty="0"/>
              <a:t>3.chir ze 4 na 3., 1.orto ze 3 na 2, 2.orto ze 2 až 3 na 2. Děti tam jde KDCH ze 2 na 1, ORL taktéž, zubní přijde o ambulanci, a dětské </a:t>
            </a:r>
            <a:r>
              <a:rPr lang="cs-CZ" sz="2000" dirty="0" err="1"/>
              <a:t>kardio</a:t>
            </a:r>
            <a:r>
              <a:rPr lang="cs-CZ" sz="2000" dirty="0"/>
              <a:t> a zubní sál na střídačku přijdou v součtu o jeden.</a:t>
            </a:r>
          </a:p>
          <a:p>
            <a:pPr lvl="1"/>
            <a:r>
              <a:rPr lang="cs-CZ" sz="2000" dirty="0"/>
              <a:t>Druhá půlka prosince </a:t>
            </a:r>
            <a:r>
              <a:rPr lang="cs-CZ" sz="2000" b="1" dirty="0"/>
              <a:t>POUZE AKUTNÍ</a:t>
            </a:r>
            <a:r>
              <a:rPr lang="cs-CZ" sz="2000" dirty="0"/>
              <a:t>. Každá klinika jeden stůl. A jen bych dodal, že to není stejně, jako jiné roky.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36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klipart, savec, kreslené, pes&#10;&#10;Popis byl vytvořen automaticky">
            <a:extLst>
              <a:ext uri="{FF2B5EF4-FFF2-40B4-BE49-F238E27FC236}">
                <a16:creationId xmlns:a16="http://schemas.microsoft.com/office/drawing/2014/main" id="{3D76719C-C4A2-2457-0DC5-533721E6A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4" y="0"/>
            <a:ext cx="1123950" cy="106758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C73AC82D-BDBD-E3A2-1876-57B205DE2561}"/>
              </a:ext>
            </a:extLst>
          </p:cNvPr>
          <p:cNvSpPr txBox="1">
            <a:spLocks/>
          </p:cNvSpPr>
          <p:nvPr/>
        </p:nvSpPr>
        <p:spPr>
          <a:xfrm>
            <a:off x="280736" y="4178"/>
            <a:ext cx="11530263" cy="84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tx2"/>
                </a:solidFill>
              </a:rPr>
              <a:t>Pardubický kraj</a:t>
            </a:r>
            <a:endParaRPr lang="cs-CZ" sz="4000" b="1" dirty="0">
              <a:ea typeface="Calibri Light"/>
              <a:cs typeface="Calibri Ligh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1DD1884-13C9-680D-ABF5-A9EF54FC2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05500" cy="4351338"/>
          </a:xfrm>
        </p:spPr>
        <p:txBody>
          <a:bodyPr>
            <a:normAutofit/>
          </a:bodyPr>
          <a:lstStyle/>
          <a:p>
            <a:r>
              <a:rPr lang="cs-CZ" sz="2400" b="1" dirty="0"/>
              <a:t>Pardubický kraj </a:t>
            </a:r>
            <a:r>
              <a:rPr lang="cs-CZ" sz="2400" dirty="0"/>
              <a:t>- cca 40% lékařů vypovědělo DPČ  - omezení provozu:</a:t>
            </a:r>
          </a:p>
          <a:p>
            <a:r>
              <a:rPr lang="cs-CZ" sz="2400" b="1" dirty="0"/>
              <a:t>Pardubice </a:t>
            </a:r>
            <a:r>
              <a:rPr lang="cs-CZ" sz="2400" dirty="0"/>
              <a:t>: 50% omezení operativy napříč všemi obory</a:t>
            </a:r>
          </a:p>
          <a:p>
            <a:r>
              <a:rPr lang="cs-CZ" sz="2400" b="1" dirty="0"/>
              <a:t>Chrudim: </a:t>
            </a:r>
            <a:r>
              <a:rPr lang="cs-CZ" sz="2400" dirty="0"/>
              <a:t>omezení či uzavření ARO </a:t>
            </a:r>
          </a:p>
          <a:p>
            <a:r>
              <a:rPr lang="cs-CZ" sz="2400" b="1" dirty="0"/>
              <a:t>Svitavy: </a:t>
            </a:r>
            <a:r>
              <a:rPr lang="cs-CZ" sz="2400" dirty="0"/>
              <a:t>významné omezení operativy</a:t>
            </a:r>
          </a:p>
          <a:p>
            <a:r>
              <a:rPr lang="cs-CZ" sz="2400" b="1" dirty="0"/>
              <a:t>Ústí nad Orlicí: </a:t>
            </a:r>
            <a:r>
              <a:rPr lang="cs-CZ" sz="2400" dirty="0"/>
              <a:t>zrušení převážně většiny plánované operativy, uzavření většiny ambulancí a poraden</a:t>
            </a:r>
          </a:p>
          <a:p>
            <a:r>
              <a:rPr lang="cs-CZ" sz="2400" b="1" dirty="0"/>
              <a:t>Litomyšl: </a:t>
            </a:r>
            <a:r>
              <a:rPr lang="cs-CZ" sz="2400" dirty="0"/>
              <a:t>bez omezeni provozu</a:t>
            </a:r>
          </a:p>
          <a:p>
            <a:endParaRPr lang="cs-CZ" sz="2400" dirty="0"/>
          </a:p>
        </p:txBody>
      </p:sp>
      <p:pic>
        <p:nvPicPr>
          <p:cNvPr id="2" name="Obrázek 1" descr="Obsah obrázku text, snímek obrazovky, číslo, software&#10;&#10;Popis byl vytvořen automaticky">
            <a:extLst>
              <a:ext uri="{FF2B5EF4-FFF2-40B4-BE49-F238E27FC236}">
                <a16:creationId xmlns:a16="http://schemas.microsoft.com/office/drawing/2014/main" id="{E5F2A411-DB42-9C13-A562-04EDAB8A1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2114871"/>
            <a:ext cx="4142232" cy="355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844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816</TotalTime>
  <Words>5053</Words>
  <Application>Microsoft Office PowerPoint</Application>
  <PresentationFormat>Širokoúhlá obrazovka</PresentationFormat>
  <Paragraphs>526</Paragraphs>
  <Slides>38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Segoe UI</vt:lpstr>
      <vt:lpstr>Times New Roman</vt:lpstr>
      <vt:lpstr>Motiv Office</vt:lpstr>
      <vt:lpstr>Omezení provoz nemocnic - Detailní report</vt:lpstr>
      <vt:lpstr>FN Hradec Králové</vt:lpstr>
      <vt:lpstr>Fakultní Thomayerova nemocnice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FN Bulovka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První polovina prosince  Druhá polovina prosince?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Omezení provoz nemocnic – detailní report</dc:title>
  <dc:creator>Monika Jellusova</dc:creator>
  <cp:lastModifiedBy>Jan Přáda</cp:lastModifiedBy>
  <cp:revision>32</cp:revision>
  <dcterms:created xsi:type="dcterms:W3CDTF">2023-11-22T13:55:11Z</dcterms:created>
  <dcterms:modified xsi:type="dcterms:W3CDTF">2023-11-29T14:22:29Z</dcterms:modified>
</cp:coreProperties>
</file>